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2.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3.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637" r:id="rId1"/>
    <p:sldMasterId id="2147484698" r:id="rId2"/>
    <p:sldMasterId id="2147484755" r:id="rId3"/>
    <p:sldMasterId id="2147484805" r:id="rId4"/>
  </p:sldMasterIdLst>
  <p:notesMasterIdLst>
    <p:notesMasterId r:id="rId55"/>
  </p:notesMasterIdLst>
  <p:handoutMasterIdLst>
    <p:handoutMasterId r:id="rId56"/>
  </p:handoutMasterIdLst>
  <p:sldIdLst>
    <p:sldId id="2579" r:id="rId5"/>
    <p:sldId id="2621" r:id="rId6"/>
    <p:sldId id="2147479660" r:id="rId7"/>
    <p:sldId id="2622" r:id="rId8"/>
    <p:sldId id="2623" r:id="rId9"/>
    <p:sldId id="2624" r:id="rId10"/>
    <p:sldId id="2625" r:id="rId11"/>
    <p:sldId id="2626" r:id="rId12"/>
    <p:sldId id="2147479719" r:id="rId13"/>
    <p:sldId id="2630" r:id="rId14"/>
    <p:sldId id="2147479720" r:id="rId15"/>
    <p:sldId id="2147479823" r:id="rId16"/>
    <p:sldId id="2147479721" r:id="rId17"/>
    <p:sldId id="2634" r:id="rId18"/>
    <p:sldId id="2147479722" r:id="rId19"/>
    <p:sldId id="2147479724" r:id="rId20"/>
    <p:sldId id="2147479723" r:id="rId21"/>
    <p:sldId id="2147479671" r:id="rId22"/>
    <p:sldId id="2633" r:id="rId23"/>
    <p:sldId id="2147479672" r:id="rId24"/>
    <p:sldId id="2642" r:id="rId25"/>
    <p:sldId id="2635" r:id="rId26"/>
    <p:sldId id="2640" r:id="rId27"/>
    <p:sldId id="2147479673" r:id="rId28"/>
    <p:sldId id="2147479674" r:id="rId29"/>
    <p:sldId id="2147479675" r:id="rId30"/>
    <p:sldId id="2147479813" r:id="rId31"/>
    <p:sldId id="2147479814" r:id="rId32"/>
    <p:sldId id="2147479815" r:id="rId33"/>
    <p:sldId id="2147479816" r:id="rId34"/>
    <p:sldId id="2147479817" r:id="rId35"/>
    <p:sldId id="2147479818" r:id="rId36"/>
    <p:sldId id="2147479819" r:id="rId37"/>
    <p:sldId id="2147479820" r:id="rId38"/>
    <p:sldId id="2147479821" r:id="rId39"/>
    <p:sldId id="2147479738" r:id="rId40"/>
    <p:sldId id="2147479747" r:id="rId41"/>
    <p:sldId id="2147479822" r:id="rId42"/>
    <p:sldId id="2147479739" r:id="rId43"/>
    <p:sldId id="2147479740" r:id="rId44"/>
    <p:sldId id="2147479741" r:id="rId45"/>
    <p:sldId id="2147479742" r:id="rId46"/>
    <p:sldId id="2147479743" r:id="rId47"/>
    <p:sldId id="2636" r:id="rId48"/>
    <p:sldId id="2647" r:id="rId49"/>
    <p:sldId id="2637" r:id="rId50"/>
    <p:sldId id="2147479744" r:id="rId51"/>
    <p:sldId id="2147479745" r:id="rId52"/>
    <p:sldId id="2134805651" r:id="rId53"/>
    <p:sldId id="2147479746" r:id="rId5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P-600 Day 1" id="{D5303C5E-8F1C-43A0-BD53-F79335793F51}">
          <p14:sldIdLst>
            <p14:sldId id="2579"/>
          </p14:sldIdLst>
        </p14:section>
        <p14:section name="Explore end-to-end analytics with Fabric" id="{4E33C439-7090-49F1-BFBD-A5A9CA059BFD}">
          <p14:sldIdLst>
            <p14:sldId id="2621"/>
            <p14:sldId id="2147479660"/>
            <p14:sldId id="2622"/>
            <p14:sldId id="2623"/>
            <p14:sldId id="2624"/>
            <p14:sldId id="2625"/>
            <p14:sldId id="2626"/>
          </p14:sldIdLst>
        </p14:section>
        <p14:section name="Get started with lakehouses" id="{47672492-5F69-4374-B92A-57EAD6F0856D}">
          <p14:sldIdLst>
            <p14:sldId id="2147479719"/>
            <p14:sldId id="2630"/>
            <p14:sldId id="2147479720"/>
            <p14:sldId id="2147479823"/>
            <p14:sldId id="2147479721"/>
            <p14:sldId id="2634"/>
            <p14:sldId id="2147479722"/>
            <p14:sldId id="2147479724"/>
            <p14:sldId id="2147479723"/>
          </p14:sldIdLst>
        </p14:section>
        <p14:section name="Ingest data with Dataflow Gen 2" id="{B40F0262-E9E2-44E4-BEDF-EEC476943AAE}">
          <p14:sldIdLst>
            <p14:sldId id="2147479671"/>
            <p14:sldId id="2633"/>
            <p14:sldId id="2147479672"/>
            <p14:sldId id="2642"/>
            <p14:sldId id="2635"/>
            <p14:sldId id="2640"/>
            <p14:sldId id="2147479673"/>
            <p14:sldId id="2147479674"/>
            <p14:sldId id="2147479675"/>
          </p14:sldIdLst>
        </p14:section>
        <p14:section name="Use Data Factory Pipelines" id="{CCC02C7C-3B5E-4C70-81BA-1B22346B0957}">
          <p14:sldIdLst>
            <p14:sldId id="2147479813"/>
            <p14:sldId id="2147479814"/>
            <p14:sldId id="2147479815"/>
            <p14:sldId id="2147479816"/>
            <p14:sldId id="2147479817"/>
            <p14:sldId id="2147479818"/>
            <p14:sldId id="2147479819"/>
            <p14:sldId id="2147479820"/>
            <p14:sldId id="2147479821"/>
          </p14:sldIdLst>
        </p14:section>
        <p14:section name="Use Apache Spark in Microsoft Fabric" id="{6F5890B6-FAFA-4AD4-BEC1-1E58E3F14F15}">
          <p14:sldIdLst>
            <p14:sldId id="2147479738"/>
            <p14:sldId id="2147479747"/>
            <p14:sldId id="2147479822"/>
            <p14:sldId id="2147479739"/>
            <p14:sldId id="2147479740"/>
            <p14:sldId id="2147479741"/>
            <p14:sldId id="2147479742"/>
            <p14:sldId id="2147479743"/>
            <p14:sldId id="2636"/>
            <p14:sldId id="2647"/>
            <p14:sldId id="2637"/>
            <p14:sldId id="2147479744"/>
            <p14:sldId id="2147479745"/>
            <p14:sldId id="2134805651"/>
            <p14:sldId id="214747974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903D"/>
    <a:srgbClr val="0F2633"/>
    <a:srgbClr val="000000"/>
    <a:srgbClr val="FFFFFF"/>
    <a:srgbClr val="E8CEEA"/>
    <a:srgbClr val="076DC0"/>
    <a:srgbClr val="FFA38B"/>
    <a:srgbClr val="FAFAFA"/>
    <a:srgbClr val="F2F2F2"/>
    <a:srgbClr val="243A5E"/>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01" autoAdjust="0"/>
    <p:restoredTop sz="68268" autoAdjust="0"/>
  </p:normalViewPr>
  <p:slideViewPr>
    <p:cSldViewPr snapToGrid="0">
      <p:cViewPr>
        <p:scale>
          <a:sx n="100" d="100"/>
          <a:sy n="100" d="100"/>
        </p:scale>
        <p:origin x="58" y="806"/>
      </p:cViewPr>
      <p:guideLst/>
    </p:cSldViewPr>
  </p:slideViewPr>
  <p:outlineViewPr>
    <p:cViewPr>
      <p:scale>
        <a:sx n="33" d="100"/>
        <a:sy n="33" d="100"/>
      </p:scale>
      <p:origin x="0" y="-10468"/>
    </p:cViewPr>
  </p:outlineViewPr>
  <p:notesTextViewPr>
    <p:cViewPr>
      <p:scale>
        <a:sx n="150" d="100"/>
        <a:sy n="150" d="100"/>
      </p:scale>
      <p:origin x="0" y="0"/>
    </p:cViewPr>
  </p:notesTextViewPr>
  <p:sorterViewPr>
    <p:cViewPr varScale="1">
      <p:scale>
        <a:sx n="100" d="100"/>
        <a:sy n="100" d="100"/>
      </p:scale>
      <p:origin x="0" y="-5789"/>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11/18/2024 11:07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11/18/2024 9:46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log.fabric.microsoft.com/data-factory-spotlight-data-pipelin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log.fabric.microsoft.com/data-factory-spotlight-data-pipeline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 and guidance.</a:t>
            </a:r>
          </a:p>
          <a:p>
            <a:endParaRPr lang="en-US" dirty="0"/>
          </a:p>
          <a:p>
            <a:r>
              <a:rPr lang="en-US" dirty="0"/>
              <a:t>This space has been left deliberately blank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11/18/2024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Segoe UI" panose="020B0502040204020203" pitchFamily="34" charset="0"/>
              </a:rPr>
              <a:t>This is a build slide.</a:t>
            </a:r>
          </a:p>
          <a:p>
            <a:pPr algn="l"/>
            <a:endParaRPr lang="en-US" b="0" i="0" dirty="0">
              <a:solidFill>
                <a:schemeClr val="tx1"/>
              </a:solidFill>
              <a:effectLst/>
              <a:latin typeface="Segoe UI" panose="020B0502040204020203" pitchFamily="34" charset="0"/>
            </a:endParaRPr>
          </a:p>
          <a:p>
            <a:pPr algn="l"/>
            <a:r>
              <a:rPr lang="en-US" b="0" i="0" dirty="0">
                <a:solidFill>
                  <a:schemeClr val="tx1"/>
                </a:solidFill>
                <a:effectLst/>
                <a:latin typeface="Segoe UI" panose="020B0502040204020203" pitchFamily="34" charset="0"/>
              </a:rPr>
              <a:t>The foundation of Microsoft Fabric is a </a:t>
            </a:r>
            <a:r>
              <a:rPr lang="en-US" b="1" i="0" dirty="0">
                <a:solidFill>
                  <a:schemeClr val="tx1"/>
                </a:solidFill>
                <a:effectLst/>
                <a:latin typeface="Segoe UI" panose="020B0502040204020203" pitchFamily="34" charset="0"/>
              </a:rPr>
              <a:t>Lakehouse</a:t>
            </a:r>
            <a:r>
              <a:rPr lang="en-US" b="0" i="0" dirty="0">
                <a:solidFill>
                  <a:schemeClr val="tx1"/>
                </a:solidFill>
                <a:effectLst/>
                <a:latin typeface="Segoe UI" panose="020B0502040204020203" pitchFamily="34" charset="0"/>
              </a:rPr>
              <a:t>, which is built on top of the </a:t>
            </a:r>
            <a:r>
              <a:rPr lang="en-US" b="1" i="0" dirty="0">
                <a:solidFill>
                  <a:schemeClr val="tx1"/>
                </a:solidFill>
                <a:effectLst/>
                <a:latin typeface="Segoe UI" panose="020B0502040204020203" pitchFamily="34" charset="0"/>
              </a:rPr>
              <a:t>OneLake</a:t>
            </a:r>
            <a:r>
              <a:rPr lang="en-US" b="0" i="0" dirty="0">
                <a:solidFill>
                  <a:schemeClr val="tx1"/>
                </a:solidFill>
                <a:effectLst/>
                <a:latin typeface="Segoe UI" panose="020B0502040204020203" pitchFamily="34" charset="0"/>
              </a:rPr>
              <a:t> scalable storage layer and uses Apache Spark and SQL compute engines for big data processing. </a:t>
            </a:r>
            <a:br>
              <a:rPr lang="en-US" b="0" i="0" dirty="0">
                <a:solidFill>
                  <a:schemeClr val="tx1"/>
                </a:solidFill>
                <a:effectLst/>
                <a:latin typeface="Segoe UI" panose="020B0502040204020203" pitchFamily="34" charset="0"/>
              </a:rPr>
            </a:br>
            <a:br>
              <a:rPr lang="en-US" b="0" i="0" dirty="0">
                <a:solidFill>
                  <a:schemeClr val="tx1"/>
                </a:solidFill>
                <a:effectLst/>
                <a:latin typeface="Segoe UI" panose="020B0502040204020203" pitchFamily="34" charset="0"/>
              </a:rPr>
            </a:br>
            <a:r>
              <a:rPr lang="en-US" b="1" i="0" dirty="0">
                <a:solidFill>
                  <a:schemeClr val="tx1"/>
                </a:solidFill>
                <a:effectLst/>
                <a:latin typeface="Segoe UI" panose="020B0502040204020203" pitchFamily="34" charset="0"/>
              </a:rPr>
              <a:t>Click</a:t>
            </a:r>
            <a:r>
              <a:rPr lang="en-US" b="0" i="0" dirty="0">
                <a:solidFill>
                  <a:schemeClr val="tx1"/>
                </a:solidFill>
                <a:effectLst/>
                <a:latin typeface="Segoe UI" panose="020B0502040204020203" pitchFamily="34" charset="0"/>
              </a:rPr>
              <a:t> for descriptions.</a:t>
            </a:r>
          </a:p>
          <a:p>
            <a:pPr algn="l"/>
            <a:endParaRPr lang="en-US" b="0" i="0" dirty="0">
              <a:solidFill>
                <a:schemeClr val="tx1"/>
              </a:solidFill>
              <a:effectLst/>
              <a:latin typeface="Segoe UI" panose="020B0502040204020203" pitchFamily="34" charset="0"/>
            </a:endParaRPr>
          </a:p>
          <a:p>
            <a:pPr algn="l"/>
            <a:r>
              <a:rPr lang="en-US" b="0" i="0" dirty="0">
                <a:solidFill>
                  <a:schemeClr val="tx1"/>
                </a:solidFill>
                <a:effectLst/>
                <a:latin typeface="Segoe UI" panose="020B0502040204020203" pitchFamily="34" charset="0"/>
              </a:rPr>
              <a:t>A Lakehouse is a unified platform that combines:</a:t>
            </a:r>
          </a:p>
          <a:p>
            <a:pPr algn="l">
              <a:buFont typeface="Arial" panose="020B0604020202020204" pitchFamily="34" charset="0"/>
              <a:buChar char="•"/>
            </a:pPr>
            <a:r>
              <a:rPr lang="en-US" b="0" i="0" dirty="0">
                <a:solidFill>
                  <a:schemeClr val="tx1"/>
                </a:solidFill>
                <a:effectLst/>
                <a:latin typeface="Segoe UI" panose="020B0502040204020203" pitchFamily="34" charset="0"/>
              </a:rPr>
              <a:t>The flexible and scalable storage of a data </a:t>
            </a:r>
            <a:r>
              <a:rPr lang="en-US" b="0" i="1" dirty="0">
                <a:solidFill>
                  <a:schemeClr val="tx1"/>
                </a:solidFill>
                <a:effectLst/>
                <a:latin typeface="Segoe UI" panose="020B0502040204020203" pitchFamily="34" charset="0"/>
              </a:rPr>
              <a:t>lake</a:t>
            </a:r>
            <a:endParaRPr lang="en-US" b="0" i="0" dirty="0">
              <a:solidFill>
                <a:schemeClr val="tx1"/>
              </a:solidFill>
              <a:effectLst/>
              <a:latin typeface="Segoe UI" panose="020B0502040204020203" pitchFamily="34" charset="0"/>
            </a:endParaRPr>
          </a:p>
          <a:p>
            <a:pPr algn="l">
              <a:buFont typeface="Arial" panose="020B0604020202020204" pitchFamily="34" charset="0"/>
              <a:buChar char="•"/>
            </a:pPr>
            <a:r>
              <a:rPr lang="en-US" b="0" i="0" dirty="0">
                <a:solidFill>
                  <a:schemeClr val="tx1"/>
                </a:solidFill>
                <a:effectLst/>
                <a:latin typeface="Segoe UI" panose="020B0502040204020203" pitchFamily="34" charset="0"/>
              </a:rPr>
              <a:t>The ability to query and analyze data of a data ware</a:t>
            </a:r>
            <a:r>
              <a:rPr lang="en-US" b="0" i="1" dirty="0">
                <a:solidFill>
                  <a:schemeClr val="tx1"/>
                </a:solidFill>
                <a:effectLst/>
                <a:latin typeface="Segoe UI" panose="020B0502040204020203" pitchFamily="34" charset="0"/>
              </a:rPr>
              <a:t>house</a:t>
            </a:r>
            <a:endParaRPr lang="en-US" b="0" i="0" dirty="0">
              <a:solidFill>
                <a:schemeClr val="tx1"/>
              </a:solidFill>
              <a:effectLst/>
              <a:latin typeface="Segoe UI" panose="020B0502040204020203" pitchFamily="34" charset="0"/>
            </a:endParaRPr>
          </a:p>
          <a:p>
            <a:endParaRPr lang="en-US" dirty="0">
              <a:solidFill>
                <a:schemeClr val="tx1"/>
              </a:solidFill>
            </a:endParaRPr>
          </a:p>
          <a:p>
            <a:pPr algn="l"/>
            <a:r>
              <a:rPr lang="en-US" b="0" i="0" dirty="0">
                <a:solidFill>
                  <a:schemeClr val="tx1"/>
                </a:solidFill>
                <a:effectLst/>
                <a:latin typeface="Segoe UI" panose="020B0502040204020203" pitchFamily="34" charset="0"/>
              </a:rPr>
              <a:t>A </a:t>
            </a:r>
            <a:r>
              <a:rPr lang="en-US" b="1" i="0" dirty="0">
                <a:solidFill>
                  <a:schemeClr val="tx1"/>
                </a:solidFill>
                <a:effectLst/>
                <a:latin typeface="Segoe UI" panose="020B0502040204020203" pitchFamily="34" charset="0"/>
              </a:rPr>
              <a:t>Lakehouse</a:t>
            </a:r>
            <a:r>
              <a:rPr lang="en-US" b="0" i="0" dirty="0">
                <a:solidFill>
                  <a:schemeClr val="tx1"/>
                </a:solidFill>
                <a:effectLst/>
                <a:latin typeface="Segoe UI" panose="020B0502040204020203" pitchFamily="34" charset="0"/>
              </a:rPr>
              <a:t> presents as a database and is built on top of a data lake using Delta format tables. Lakehouses combine the SQL-based analytical capabilities of a relational data warehouse and the flexibility and scalability of a data lake. Lakehouses store all data formats and can be used with various analytics tools and programming languages. As cloud-based solutions, lakehouses can scale automatically and provide high availability and disaster recovery.</a:t>
            </a:r>
            <a:br>
              <a:rPr lang="en-US" b="0" i="0" dirty="0">
                <a:solidFill>
                  <a:schemeClr val="tx1"/>
                </a:solidFill>
                <a:effectLst/>
                <a:latin typeface="Segoe UI" panose="020B0502040204020203" pitchFamily="34" charset="0"/>
              </a:rPr>
            </a:br>
            <a:br>
              <a:rPr lang="en-US" b="0" i="0" dirty="0">
                <a:solidFill>
                  <a:schemeClr val="tx1"/>
                </a:solidFill>
                <a:effectLst/>
                <a:latin typeface="Segoe UI" panose="020B0502040204020203" pitchFamily="34" charset="0"/>
              </a:rPr>
            </a:br>
            <a:r>
              <a:rPr lang="en-US" b="0" i="0" dirty="0">
                <a:solidFill>
                  <a:schemeClr val="tx1"/>
                </a:solidFill>
                <a:effectLst/>
                <a:latin typeface="Segoe UI" panose="020B0502040204020203" pitchFamily="34" charset="0"/>
              </a:rPr>
              <a:t>Benefits of a lakehouse:</a:t>
            </a:r>
          </a:p>
          <a:p>
            <a:pPr algn="l"/>
            <a:endParaRPr lang="en-US" b="0" i="0" dirty="0">
              <a:solidFill>
                <a:schemeClr val="tx1"/>
              </a:solidFill>
              <a:effectLst/>
              <a:latin typeface="Segoe UI" panose="020B0502040204020203" pitchFamily="34" charset="0"/>
            </a:endParaRPr>
          </a:p>
          <a:p>
            <a:pPr algn="l"/>
            <a:r>
              <a:rPr lang="en-US" b="0" i="0" dirty="0">
                <a:solidFill>
                  <a:schemeClr val="tx1"/>
                </a:solidFill>
                <a:effectLst/>
                <a:latin typeface="Segoe UI" panose="020B0502040204020203" pitchFamily="34" charset="0"/>
              </a:rPr>
              <a:t>- Utilizes Spark and SQL engines for large-scale data processing and analytics, including machine learning and predictive modeling.</a:t>
            </a:r>
          </a:p>
          <a:p>
            <a:pPr algn="l"/>
            <a:r>
              <a:rPr lang="en-US" b="0" i="0" dirty="0">
                <a:solidFill>
                  <a:schemeClr val="tx1"/>
                </a:solidFill>
                <a:effectLst/>
                <a:latin typeface="Segoe UI" panose="020B0502040204020203" pitchFamily="34" charset="0"/>
              </a:rPr>
              <a:t>- Adopts a schema-on-read format, allowing flexible schema definition as needed, rather than relying on a predefined schema.</a:t>
            </a:r>
          </a:p>
          <a:p>
            <a:pPr algn="l"/>
            <a:r>
              <a:rPr lang="en-US" b="0" i="0" dirty="0">
                <a:solidFill>
                  <a:schemeClr val="tx1"/>
                </a:solidFill>
                <a:effectLst/>
                <a:latin typeface="Segoe UI" panose="020B0502040204020203" pitchFamily="34" charset="0"/>
              </a:rPr>
              <a:t>- Supports ACID transactions through Delta Lake formatted tables, ensuring data consistency and integrity.</a:t>
            </a:r>
          </a:p>
          <a:p>
            <a:pPr algn="l"/>
            <a:r>
              <a:rPr lang="en-US" b="0" i="0" dirty="0">
                <a:solidFill>
                  <a:schemeClr val="tx1"/>
                </a:solidFill>
                <a:effectLst/>
                <a:latin typeface="Segoe UI" panose="020B0502040204020203" pitchFamily="34" charset="0"/>
              </a:rPr>
              <a:t>- Provides a centralized location for data engineers, data scientists, and data analysts to access and utilize data.</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219212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Segoe UI" panose="020B0502040204020203" pitchFamily="34" charset="0"/>
              </a:rPr>
              <a:t>This is a build slide.</a:t>
            </a:r>
          </a:p>
          <a:p>
            <a:pPr algn="l"/>
            <a:endParaRPr lang="en-US" b="0" i="0" dirty="0">
              <a:solidFill>
                <a:schemeClr val="tx1"/>
              </a:solidFill>
              <a:effectLst/>
              <a:latin typeface="Segoe UI" panose="020B0502040204020203" pitchFamily="34" charset="0"/>
            </a:endParaRPr>
          </a:p>
          <a:p>
            <a:pPr algn="l"/>
            <a:r>
              <a:rPr lang="en-US" b="0" i="0" dirty="0">
                <a:solidFill>
                  <a:schemeClr val="tx1"/>
                </a:solidFill>
                <a:effectLst/>
                <a:latin typeface="Segoe UI" panose="020B0502040204020203" pitchFamily="34" charset="0"/>
              </a:rPr>
              <a:t>In Microsoft Fabric, you can create a lakehouse in the Data engineering experience in any Fabric workspace. After creating a lakehouse, you can load data - in any common format - from various sources; including local files, databases, or APIs. </a:t>
            </a:r>
          </a:p>
          <a:p>
            <a:pPr algn="l"/>
            <a:endParaRPr lang="en-US" b="0" i="0" dirty="0">
              <a:solidFill>
                <a:schemeClr val="tx1"/>
              </a:solidFill>
              <a:effectLst/>
              <a:latin typeface="Segoe UI" panose="020B0502040204020203" pitchFamily="34" charset="0"/>
            </a:endParaRPr>
          </a:p>
          <a:p>
            <a:pPr algn="l"/>
            <a:r>
              <a:rPr lang="en-US" b="0" i="0" dirty="0">
                <a:solidFill>
                  <a:schemeClr val="tx1"/>
                </a:solidFill>
                <a:effectLst/>
                <a:latin typeface="Segoe UI" panose="020B0502040204020203" pitchFamily="34" charset="0"/>
              </a:rPr>
              <a:t>Lakehouses are created and configured in the Data Engineering experience. </a:t>
            </a:r>
            <a:br>
              <a:rPr lang="en-US" b="0" i="0" dirty="0">
                <a:solidFill>
                  <a:schemeClr val="tx1"/>
                </a:solidFill>
                <a:effectLst/>
                <a:latin typeface="Segoe UI" panose="020B0502040204020203" pitchFamily="34" charset="0"/>
              </a:rPr>
            </a:br>
            <a:br>
              <a:rPr lang="en-US" b="0" i="0" dirty="0">
                <a:solidFill>
                  <a:schemeClr val="tx1"/>
                </a:solidFill>
                <a:effectLst/>
                <a:latin typeface="Segoe UI" panose="020B0502040204020203" pitchFamily="34" charset="0"/>
              </a:rPr>
            </a:br>
            <a:r>
              <a:rPr lang="en-US" b="1" i="0" dirty="0">
                <a:solidFill>
                  <a:schemeClr val="tx1"/>
                </a:solidFill>
                <a:effectLst/>
                <a:latin typeface="Segoe UI" panose="020B0502040204020203" pitchFamily="34" charset="0"/>
              </a:rPr>
              <a:t>Click</a:t>
            </a:r>
            <a:r>
              <a:rPr lang="en-US" b="0" i="0" dirty="0">
                <a:solidFill>
                  <a:schemeClr val="tx1"/>
                </a:solidFill>
                <a:effectLst/>
                <a:latin typeface="Segoe UI" panose="020B0502040204020203" pitchFamily="34" charset="0"/>
              </a:rPr>
              <a:t> to see the Fabric items that are created when you create a lakehouse.</a:t>
            </a:r>
            <a:br>
              <a:rPr lang="en-US" b="0" i="0" dirty="0">
                <a:solidFill>
                  <a:schemeClr val="tx1"/>
                </a:solidFill>
                <a:effectLst/>
                <a:latin typeface="Segoe UI" panose="020B0502040204020203" pitchFamily="34" charset="0"/>
              </a:rPr>
            </a:br>
            <a:br>
              <a:rPr lang="en-US" b="0" i="0" dirty="0">
                <a:solidFill>
                  <a:schemeClr val="tx1"/>
                </a:solidFill>
                <a:effectLst/>
                <a:latin typeface="Segoe UI" panose="020B0502040204020203" pitchFamily="34" charset="0"/>
              </a:rPr>
            </a:br>
            <a:r>
              <a:rPr lang="en-US" b="0" i="0" dirty="0">
                <a:solidFill>
                  <a:schemeClr val="tx1"/>
                </a:solidFill>
                <a:effectLst/>
                <a:latin typeface="Segoe UI" panose="020B0502040204020203" pitchFamily="34" charset="0"/>
              </a:rPr>
              <a:t>The </a:t>
            </a:r>
            <a:r>
              <a:rPr lang="en-US" b="0" i="0" u="sng" dirty="0">
                <a:solidFill>
                  <a:schemeClr val="tx1"/>
                </a:solidFill>
                <a:effectLst/>
                <a:latin typeface="Segoe UI" panose="020B0502040204020203" pitchFamily="34" charset="0"/>
              </a:rPr>
              <a:t>creation of a single lakehouse produces three named items </a:t>
            </a:r>
            <a:r>
              <a:rPr lang="en-US" b="0" i="0" u="none" dirty="0">
                <a:solidFill>
                  <a:schemeClr val="tx1"/>
                </a:solidFill>
                <a:effectLst/>
                <a:latin typeface="Segoe UI" panose="020B0502040204020203" pitchFamily="34" charset="0"/>
              </a:rPr>
              <a:t>in the Fabric-enabled </a:t>
            </a:r>
            <a:r>
              <a:rPr lang="en-US" b="0" i="0" dirty="0">
                <a:solidFill>
                  <a:schemeClr val="tx1"/>
                </a:solidFill>
                <a:effectLst/>
                <a:latin typeface="Segoe UI" panose="020B0502040204020203" pitchFamily="34" charset="0"/>
              </a:rPr>
              <a:t>workspace:</a:t>
            </a:r>
          </a:p>
          <a:p>
            <a:pPr lvl="1" algn="l">
              <a:buFont typeface="Arial" panose="020B0604020202020204" pitchFamily="34" charset="0"/>
              <a:buChar char="•"/>
            </a:pPr>
            <a:r>
              <a:rPr lang="en-US" b="1" i="0" dirty="0">
                <a:solidFill>
                  <a:schemeClr val="tx1"/>
                </a:solidFill>
                <a:effectLst/>
                <a:latin typeface="Segoe UI" panose="020B0502040204020203" pitchFamily="34" charset="0"/>
              </a:rPr>
              <a:t>Lakehouse</a:t>
            </a:r>
            <a:r>
              <a:rPr lang="en-US" b="0" i="0" dirty="0">
                <a:solidFill>
                  <a:schemeClr val="tx1"/>
                </a:solidFill>
                <a:effectLst/>
                <a:latin typeface="Segoe UI" panose="020B0502040204020203" pitchFamily="34" charset="0"/>
              </a:rPr>
              <a:t> is the lakehouse storage and metadata, where you interact with files, folders, and table data.</a:t>
            </a:r>
          </a:p>
          <a:p>
            <a:pPr lvl="1" algn="l">
              <a:buFont typeface="Arial" panose="020B0604020202020204" pitchFamily="34" charset="0"/>
              <a:buChar char="•"/>
            </a:pPr>
            <a:r>
              <a:rPr lang="en-US" b="0" i="0" dirty="0">
                <a:solidFill>
                  <a:schemeClr val="tx1"/>
                </a:solidFill>
                <a:effectLst/>
                <a:latin typeface="Segoe UI" panose="020B0502040204020203" pitchFamily="34" charset="0"/>
              </a:rPr>
              <a:t>A</a:t>
            </a:r>
            <a:r>
              <a:rPr lang="en-US" b="1" i="0" dirty="0">
                <a:solidFill>
                  <a:schemeClr val="tx1"/>
                </a:solidFill>
                <a:effectLst/>
                <a:latin typeface="Segoe UI" panose="020B0502040204020203" pitchFamily="34" charset="0"/>
              </a:rPr>
              <a:t> semantic model (default)</a:t>
            </a:r>
            <a:r>
              <a:rPr lang="en-US" b="0" i="0" dirty="0">
                <a:solidFill>
                  <a:schemeClr val="tx1"/>
                </a:solidFill>
                <a:effectLst/>
                <a:latin typeface="Segoe UI" panose="020B0502040204020203" pitchFamily="34" charset="0"/>
              </a:rPr>
              <a:t> is an automatically created data model based on the tables in the lakehouse. Power BI reports can be built from the semantic model.</a:t>
            </a:r>
          </a:p>
          <a:p>
            <a:pPr lvl="1" algn="l">
              <a:buFont typeface="Arial" panose="020B0604020202020204" pitchFamily="34" charset="0"/>
              <a:buChar char="•"/>
            </a:pPr>
            <a:r>
              <a:rPr lang="en-US" b="0" i="0" dirty="0">
                <a:solidFill>
                  <a:schemeClr val="tx1"/>
                </a:solidFill>
                <a:effectLst/>
                <a:latin typeface="Segoe UI" panose="020B0502040204020203" pitchFamily="34" charset="0"/>
              </a:rPr>
              <a:t>The</a:t>
            </a:r>
            <a:r>
              <a:rPr lang="en-US" b="1" i="0" dirty="0">
                <a:solidFill>
                  <a:schemeClr val="tx1"/>
                </a:solidFill>
                <a:effectLst/>
                <a:latin typeface="Segoe UI" panose="020B0502040204020203" pitchFamily="34" charset="0"/>
              </a:rPr>
              <a:t> SQL analytics endpoint</a:t>
            </a:r>
            <a:r>
              <a:rPr lang="en-US" b="0" i="0" dirty="0">
                <a:solidFill>
                  <a:schemeClr val="tx1"/>
                </a:solidFill>
                <a:effectLst/>
                <a:latin typeface="Segoe UI" panose="020B0502040204020203" pitchFamily="34" charset="0"/>
              </a:rPr>
              <a:t> is a read-only SQL analytics endpoint through which you can connect and query data with Transact-SQL.</a:t>
            </a:r>
          </a:p>
          <a:p>
            <a:pPr marL="0" lvl="0" indent="-107956" algn="l">
              <a:buFont typeface="Arial" panose="020B0604020202020204" pitchFamily="34" charset="0"/>
              <a:buNone/>
            </a:pPr>
            <a:endParaRPr lang="en-US" b="0" i="0" dirty="0">
              <a:solidFill>
                <a:srgbClr val="E6E6E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594225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2400"/>
              </a:spcBef>
              <a:spcAft>
                <a:spcPts val="900"/>
              </a:spcAft>
            </a:pPr>
            <a:r>
              <a:rPr lang="en-US" b="1" i="0" dirty="0">
                <a:solidFill>
                  <a:srgbClr val="161616"/>
                </a:solidFill>
                <a:effectLst/>
                <a:latin typeface="Segoe UI" panose="020B0502040204020203" pitchFamily="34" charset="0"/>
              </a:rPr>
              <a:t>Ingest data into a lakehouse</a:t>
            </a:r>
          </a:p>
          <a:p>
            <a:pPr algn="l"/>
            <a:r>
              <a:rPr lang="en-US" b="0" i="0" dirty="0">
                <a:solidFill>
                  <a:srgbClr val="161616"/>
                </a:solidFill>
                <a:effectLst/>
                <a:latin typeface="Segoe UI" panose="020B0502040204020203" pitchFamily="34" charset="0"/>
              </a:rPr>
              <a:t>Ingesting data into your lakehouse is the first step in your ETL process. Use any of the following methods to bring data into your lakehouse.</a:t>
            </a:r>
          </a:p>
          <a:p>
            <a:pPr lvl="1"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Upload</a:t>
            </a:r>
            <a:r>
              <a:rPr lang="en-US" b="0" i="0" dirty="0">
                <a:solidFill>
                  <a:srgbClr val="161616"/>
                </a:solidFill>
                <a:effectLst/>
                <a:latin typeface="Segoe UI" panose="020B0502040204020203" pitchFamily="34" charset="0"/>
              </a:rPr>
              <a:t>: Upload local files.</a:t>
            </a:r>
          </a:p>
          <a:p>
            <a:pPr lvl="1"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Dataflows Gen2</a:t>
            </a:r>
            <a:r>
              <a:rPr lang="en-US" b="0" i="0" dirty="0">
                <a:solidFill>
                  <a:srgbClr val="161616"/>
                </a:solidFill>
                <a:effectLst/>
                <a:latin typeface="Segoe UI" panose="020B0502040204020203" pitchFamily="34" charset="0"/>
              </a:rPr>
              <a:t>: Import and transform data using Power Query.</a:t>
            </a:r>
          </a:p>
          <a:p>
            <a:pPr lvl="1"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Notebooks</a:t>
            </a:r>
            <a:r>
              <a:rPr lang="en-US" b="0" i="0" dirty="0">
                <a:solidFill>
                  <a:srgbClr val="161616"/>
                </a:solidFill>
                <a:effectLst/>
                <a:latin typeface="Segoe UI" panose="020B0502040204020203" pitchFamily="34" charset="0"/>
              </a:rPr>
              <a:t>: Use Apache Spark to ingest, transform, and load data.</a:t>
            </a:r>
          </a:p>
          <a:p>
            <a:pPr lvl="1"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Data Factory pipelines</a:t>
            </a:r>
            <a:r>
              <a:rPr lang="en-US" b="0" i="0" dirty="0">
                <a:solidFill>
                  <a:srgbClr val="161616"/>
                </a:solidFill>
                <a:effectLst/>
                <a:latin typeface="Segoe UI" panose="020B0502040204020203" pitchFamily="34" charset="0"/>
              </a:rPr>
              <a:t>: Use the Copy data activity.</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This data can then be loaded directly into files or tables. Consider your data loading pattern when ingesting data to determine if you should load all raw data as files before processing or use staging tables.</a:t>
            </a:r>
          </a:p>
          <a:p>
            <a:pPr algn="l"/>
            <a:endParaRPr lang="en-US" b="0" i="0" dirty="0">
              <a:solidFill>
                <a:srgbClr val="161616"/>
              </a:solidFill>
              <a:effectLst/>
              <a:latin typeface="Segoe UI" panose="020B0502040204020203" pitchFamily="34" charset="0"/>
            </a:endParaRPr>
          </a:p>
          <a:p>
            <a:pPr algn="l"/>
            <a:r>
              <a:rPr lang="en-US" b="1" i="0" dirty="0">
                <a:solidFill>
                  <a:srgbClr val="161616"/>
                </a:solidFill>
                <a:effectLst/>
                <a:latin typeface="Segoe UI" panose="020B0502040204020203" pitchFamily="34" charset="0"/>
              </a:rPr>
              <a:t>Spark job definitions</a:t>
            </a:r>
            <a:r>
              <a:rPr lang="en-US" b="0" i="0" dirty="0">
                <a:solidFill>
                  <a:srgbClr val="161616"/>
                </a:solidFill>
                <a:effectLst/>
                <a:latin typeface="Segoe UI" panose="020B0502040204020203" pitchFamily="34" charset="0"/>
              </a:rPr>
              <a:t> can also be used to submit batch/streaming jobs to Spark clusters. By uploading the binary files from the compilation output of different languages (for example, .jar from Java), you can apply different transformation logic to the data hosted on a lakehouse. Besides the binary file, you can further customize the behavior of the job by uploading more libraries and command line arguments.</a:t>
            </a:r>
          </a:p>
          <a:p>
            <a:pPr algn="l">
              <a:spcBef>
                <a:spcPts val="2400"/>
              </a:spcBef>
              <a:spcAft>
                <a:spcPts val="900"/>
              </a:spcAft>
            </a:pPr>
            <a:endParaRPr lang="en-US" b="1" i="0" dirty="0">
              <a:solidFill>
                <a:srgbClr val="161616"/>
              </a:solidFill>
              <a:effectLst/>
              <a:latin typeface="Segoe UI" panose="020B0502040204020203" pitchFamily="34" charset="0"/>
            </a:endParaRPr>
          </a:p>
          <a:p>
            <a:pPr algn="l">
              <a:spcBef>
                <a:spcPts val="2400"/>
              </a:spcBef>
              <a:spcAft>
                <a:spcPts val="900"/>
              </a:spcAft>
            </a:pPr>
            <a:r>
              <a:rPr lang="en-US" b="1" i="0" dirty="0">
                <a:solidFill>
                  <a:srgbClr val="161616"/>
                </a:solidFill>
                <a:effectLst/>
                <a:latin typeface="Segoe UI" panose="020B0502040204020203" pitchFamily="34" charset="0"/>
              </a:rPr>
              <a:t>Access data using shortcuts</a:t>
            </a:r>
          </a:p>
          <a:p>
            <a:pPr algn="l"/>
            <a:r>
              <a:rPr lang="en-US" b="0" i="0" dirty="0">
                <a:solidFill>
                  <a:srgbClr val="161616"/>
                </a:solidFill>
                <a:effectLst/>
                <a:latin typeface="Segoe UI" panose="020B0502040204020203" pitchFamily="34" charset="0"/>
              </a:rPr>
              <a:t>Another way to access and use data in Fabric is to use </a:t>
            </a:r>
            <a:r>
              <a:rPr lang="en-US" b="0" i="1" dirty="0">
                <a:solidFill>
                  <a:srgbClr val="161616"/>
                </a:solidFill>
                <a:effectLst/>
                <a:latin typeface="Segoe UI" panose="020B0502040204020203" pitchFamily="34" charset="0"/>
              </a:rPr>
              <a:t>shortcuts</a:t>
            </a:r>
            <a:r>
              <a:rPr lang="en-US" b="0" i="0" dirty="0">
                <a:solidFill>
                  <a:srgbClr val="161616"/>
                </a:solidFill>
                <a:effectLst/>
                <a:latin typeface="Segoe UI" panose="020B0502040204020203" pitchFamily="34" charset="0"/>
              </a:rPr>
              <a:t>. Shortcuts enable you to integrate data into your lakehouse while keeping it stored in external storage.</a:t>
            </a:r>
          </a:p>
          <a:p>
            <a:pPr algn="l"/>
            <a:r>
              <a:rPr lang="en-US" b="0" i="0" dirty="0">
                <a:solidFill>
                  <a:srgbClr val="161616"/>
                </a:solidFill>
                <a:effectLst/>
                <a:latin typeface="Segoe UI" panose="020B0502040204020203" pitchFamily="34" charset="0"/>
              </a:rPr>
              <a:t>Shortcuts are useful when you need to source data that's in a different storage account or even a different cloud provider. Within your lakehouse you can create shortcuts that point to different storage accounts and other Fabric items like data warehouses, KQL databases, and other lakehouses.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Source data permissions and credentials are all managed by OneLake. When accessing data through a shortcut to another OneLake location, the identity of the calling user will be utilized to authorize access to the data in the target path of the shortcut. The user must have permissions in the target location to read the data.</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Shortcuts can be created in both lakehouses and KQL databases, and appear as a folder in the lake. This allows Spark, SQL, Real-Time intelligence and Analysis Services to all utilize shortcuts when querying data.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052288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After loading data into the lakehouse, you can use various tools and techniques to explore and transform it, including:</a:t>
            </a:r>
          </a:p>
          <a:p>
            <a:pPr algn="l">
              <a:buFont typeface="Arial" panose="020B0604020202020204" pitchFamily="34" charset="0"/>
              <a:buChar char="•"/>
            </a:pPr>
            <a:r>
              <a:rPr lang="en-US" b="1" i="0" dirty="0">
                <a:solidFill>
                  <a:srgbClr val="E6E6E6"/>
                </a:solidFill>
                <a:effectLst/>
                <a:latin typeface="Segoe UI" panose="020B0502040204020203" pitchFamily="34" charset="0"/>
              </a:rPr>
              <a:t>Apache Spark</a:t>
            </a:r>
            <a:r>
              <a:rPr lang="en-US" b="0" i="0" dirty="0">
                <a:solidFill>
                  <a:srgbClr val="E6E6E6"/>
                </a:solidFill>
                <a:effectLst/>
                <a:latin typeface="Segoe UI" panose="020B0502040204020203" pitchFamily="34" charset="0"/>
              </a:rPr>
              <a:t>: Each Fabric lakehouse can use Spark pools through </a:t>
            </a:r>
            <a:r>
              <a:rPr lang="en-US" b="0" i="1" dirty="0">
                <a:solidFill>
                  <a:srgbClr val="E6E6E6"/>
                </a:solidFill>
                <a:effectLst/>
                <a:latin typeface="Segoe UI" panose="020B0502040204020203" pitchFamily="34" charset="0"/>
              </a:rPr>
              <a:t>Notebooks</a:t>
            </a:r>
            <a:r>
              <a:rPr lang="en-US" b="0" i="0" dirty="0">
                <a:solidFill>
                  <a:srgbClr val="E6E6E6"/>
                </a:solidFill>
                <a:effectLst/>
                <a:latin typeface="Segoe UI" panose="020B0502040204020203" pitchFamily="34" charset="0"/>
              </a:rPr>
              <a:t> or </a:t>
            </a:r>
            <a:r>
              <a:rPr lang="en-US" b="0" i="1" dirty="0">
                <a:solidFill>
                  <a:srgbClr val="E6E6E6"/>
                </a:solidFill>
                <a:effectLst/>
                <a:latin typeface="Segoe UI" panose="020B0502040204020203" pitchFamily="34" charset="0"/>
              </a:rPr>
              <a:t>Spark Job Definitions</a:t>
            </a:r>
            <a:r>
              <a:rPr lang="en-US" b="0" i="0" dirty="0">
                <a:solidFill>
                  <a:srgbClr val="E6E6E6"/>
                </a:solidFill>
                <a:effectLst/>
                <a:latin typeface="Segoe UI" panose="020B0502040204020203" pitchFamily="34" charset="0"/>
              </a:rPr>
              <a:t> to process data in files and tables in the lakehouse using Scala, </a:t>
            </a:r>
            <a:r>
              <a:rPr lang="en-US" b="0" i="0" dirty="0" err="1">
                <a:solidFill>
                  <a:srgbClr val="E6E6E6"/>
                </a:solidFill>
                <a:effectLst/>
                <a:latin typeface="Segoe UI" panose="020B0502040204020203" pitchFamily="34" charset="0"/>
              </a:rPr>
              <a:t>PySpark</a:t>
            </a:r>
            <a:r>
              <a:rPr lang="en-US" b="0" i="0" dirty="0">
                <a:solidFill>
                  <a:srgbClr val="E6E6E6"/>
                </a:solidFill>
                <a:effectLst/>
                <a:latin typeface="Segoe UI" panose="020B0502040204020203" pitchFamily="34" charset="0"/>
              </a:rPr>
              <a:t>, or Spark SQL.</a:t>
            </a:r>
          </a:p>
          <a:p>
            <a:pPr marL="742950" lvl="1" indent="-285750" algn="l">
              <a:buFont typeface="Arial" panose="020B0604020202020204" pitchFamily="34" charset="0"/>
              <a:buChar char="•"/>
            </a:pPr>
            <a:r>
              <a:rPr lang="en-US" b="1" i="0" dirty="0">
                <a:solidFill>
                  <a:srgbClr val="E6E6E6"/>
                </a:solidFill>
                <a:effectLst/>
                <a:latin typeface="Segoe UI" panose="020B0502040204020203" pitchFamily="34" charset="0"/>
              </a:rPr>
              <a:t>Notebooks</a:t>
            </a:r>
            <a:r>
              <a:rPr lang="en-US" b="0" i="0" dirty="0">
                <a:solidFill>
                  <a:srgbClr val="E6E6E6"/>
                </a:solidFill>
                <a:effectLst/>
                <a:latin typeface="Segoe UI" panose="020B0502040204020203" pitchFamily="34" charset="0"/>
              </a:rPr>
              <a:t>: Interactive coding interfaces in which you can use code to read, transform, and write data directly to the lakehouse as tables and/or files.</a:t>
            </a:r>
          </a:p>
          <a:p>
            <a:pPr marL="742950" lvl="1" indent="-285750" algn="l">
              <a:buFont typeface="Arial" panose="020B0604020202020204" pitchFamily="34" charset="0"/>
              <a:buChar char="•"/>
            </a:pPr>
            <a:r>
              <a:rPr lang="en-US" b="1" i="0" dirty="0">
                <a:solidFill>
                  <a:srgbClr val="E6E6E6"/>
                </a:solidFill>
                <a:effectLst/>
                <a:latin typeface="Segoe UI" panose="020B0502040204020203" pitchFamily="34" charset="0"/>
              </a:rPr>
              <a:t>Spark Job Definitions</a:t>
            </a:r>
            <a:r>
              <a:rPr lang="en-US" b="0" i="0" dirty="0">
                <a:solidFill>
                  <a:srgbClr val="E6E6E6"/>
                </a:solidFill>
                <a:effectLst/>
                <a:latin typeface="Segoe UI" panose="020B0502040204020203" pitchFamily="34" charset="0"/>
              </a:rPr>
              <a:t>: On-demand or scheduled scripts that use the Spark engine to process data in the lakehouse.</a:t>
            </a:r>
          </a:p>
          <a:p>
            <a:pPr algn="l">
              <a:buFont typeface="Arial" panose="020B0604020202020204" pitchFamily="34" charset="0"/>
              <a:buChar char="•"/>
            </a:pPr>
            <a:r>
              <a:rPr lang="en-US" b="1" i="0" dirty="0">
                <a:solidFill>
                  <a:srgbClr val="E6E6E6"/>
                </a:solidFill>
                <a:effectLst/>
                <a:latin typeface="Segoe UI" panose="020B0502040204020203" pitchFamily="34" charset="0"/>
              </a:rPr>
              <a:t>SQL analytics endpoint</a:t>
            </a:r>
            <a:r>
              <a:rPr lang="en-US" b="0" i="0" dirty="0">
                <a:solidFill>
                  <a:srgbClr val="E6E6E6"/>
                </a:solidFill>
                <a:effectLst/>
                <a:latin typeface="Segoe UI" panose="020B0502040204020203" pitchFamily="34" charset="0"/>
              </a:rPr>
              <a:t>: Each lakehouse includes a SQL analytics endpoint through which you can run Transact-SQL statements to query, filter, aggregate, and otherwise explore data in lakehouse tables.</a:t>
            </a:r>
          </a:p>
          <a:p>
            <a:pPr algn="l">
              <a:buFont typeface="Arial" panose="020B0604020202020204" pitchFamily="34" charset="0"/>
              <a:buChar char="•"/>
            </a:pPr>
            <a:r>
              <a:rPr lang="en-US" b="1" i="0" dirty="0">
                <a:solidFill>
                  <a:srgbClr val="E6E6E6"/>
                </a:solidFill>
                <a:effectLst/>
                <a:latin typeface="Segoe UI" panose="020B0502040204020203" pitchFamily="34" charset="0"/>
              </a:rPr>
              <a:t>Dataflows Gen2</a:t>
            </a:r>
            <a:r>
              <a:rPr lang="en-US" b="0" i="0" dirty="0">
                <a:solidFill>
                  <a:srgbClr val="E6E6E6"/>
                </a:solidFill>
                <a:effectLst/>
                <a:latin typeface="Segoe UI" panose="020B0502040204020203" pitchFamily="34" charset="0"/>
              </a:rPr>
              <a:t>: In addition to using a dataflow to ingest data into the lakehouse, you can create a dataflow to perform subsequent transformations through Power Query, and optionally land transformed data back to the Lakehouse.</a:t>
            </a:r>
          </a:p>
          <a:p>
            <a:pPr algn="l">
              <a:buFont typeface="Arial" panose="020B0604020202020204" pitchFamily="34" charset="0"/>
              <a:buChar char="•"/>
            </a:pPr>
            <a:r>
              <a:rPr lang="en-US" b="1" i="0" dirty="0">
                <a:solidFill>
                  <a:srgbClr val="E6E6E6"/>
                </a:solidFill>
                <a:effectLst/>
                <a:latin typeface="Segoe UI" panose="020B0502040204020203" pitchFamily="34" charset="0"/>
              </a:rPr>
              <a:t>Data Pipelines</a:t>
            </a:r>
            <a:r>
              <a:rPr lang="en-US" b="0" i="0" dirty="0">
                <a:solidFill>
                  <a:srgbClr val="E6E6E6"/>
                </a:solidFill>
                <a:effectLst/>
                <a:latin typeface="Segoe UI" panose="020B0502040204020203" pitchFamily="34" charset="0"/>
              </a:rPr>
              <a:t>: Orchestrate complex data transformation logic that operates on data in the lakehouse through a sequence of activities (such as dataflows, Spark jobs, and other control flow logic).</a:t>
            </a:r>
          </a:p>
          <a:p>
            <a:endParaRPr lang="en-US" dirty="0">
              <a:solidFill>
                <a:schemeClr val="tx1"/>
              </a:soli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271263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https://aka.ms/mslearn-fabric-lakehouse</a:t>
            </a:r>
            <a:br>
              <a:rPr lang="en-US" dirty="0"/>
            </a:br>
            <a:br>
              <a:rPr lang="en-US" dirty="0"/>
            </a:br>
            <a:r>
              <a:rPr lang="en-US" dirty="0"/>
              <a:t>The estimated time to complete this exercise is</a:t>
            </a:r>
            <a:r>
              <a:rPr lang="en-US" b="1" dirty="0"/>
              <a:t> 30 minutes.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297470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i="1" dirty="0"/>
              <a:t>Allow students a few minutes to think about the questions, and then use the animated slide to reveal the correct answers.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464616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066379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Encourage students to review the online material on Microsoft Learn on which this presentation is based.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111105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aka.ms/fabric-dataflow</a:t>
            </a:r>
            <a:br>
              <a:rPr lang="en-US" dirty="0"/>
            </a:br>
            <a:br>
              <a:rPr lang="en-US" dirty="0"/>
            </a:br>
            <a:r>
              <a:rPr lang="en-US" sz="900" b="0" i="0" dirty="0"/>
              <a:t>Before delivering this presentation, review the associated module on Microsoft Learn.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dirty="0"/>
              <a:t>The estimated time to present these slides is 30 minutes.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898721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91919"/>
                </a:solidFill>
                <a:effectLst/>
                <a:latin typeface="Segoe UI" panose="020B0502040204020203" pitchFamily="34" charset="0"/>
              </a:rPr>
              <a:t>There are two primary high-level features Data Factory implements: dataflows and pipelines.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dirty="0">
                <a:solidFill>
                  <a:srgbClr val="191919"/>
                </a:solidFill>
                <a:effectLst/>
                <a:latin typeface="Segoe UI" panose="020B0502040204020203" pitchFamily="34" charset="0"/>
              </a:rPr>
              <a:t>1. Dataflow Gen2 </a:t>
            </a:r>
            <a:r>
              <a:rPr lang="en-US" b="0" i="0" dirty="0">
                <a:solidFill>
                  <a:srgbClr val="191919"/>
                </a:solidFill>
                <a:effectLst/>
                <a:latin typeface="Segoe UI" panose="020B0502040204020203" pitchFamily="34" charset="0"/>
              </a:rPr>
              <a:t>enable you to leverage a low-code interface and 300+ data and AI-based transformations, letting you transform data easier and with more flexibility than any other tool.</a:t>
            </a:r>
          </a:p>
          <a:p>
            <a:pPr algn="l">
              <a:buFont typeface="Arial" panose="020B0604020202020204" pitchFamily="34" charset="0"/>
              <a:buNone/>
            </a:pPr>
            <a:r>
              <a:rPr lang="en-US" b="1" i="0" dirty="0">
                <a:solidFill>
                  <a:srgbClr val="191919"/>
                </a:solidFill>
                <a:effectLst/>
                <a:latin typeface="Segoe UI" panose="020B0502040204020203" pitchFamily="34" charset="0"/>
              </a:rPr>
              <a:t>2. Data Pipelines</a:t>
            </a:r>
            <a:r>
              <a:rPr lang="en-US" b="0" i="0" dirty="0">
                <a:solidFill>
                  <a:srgbClr val="191919"/>
                </a:solidFill>
                <a:effectLst/>
                <a:latin typeface="Segoe UI" panose="020B0502040204020203" pitchFamily="34" charset="0"/>
              </a:rPr>
              <a:t> enable you to leverage rich out-of-the-box data orchestration capabilities to compose flexible data workflows that meet your enterprise needs. You can learn more about their capabilities in the </a:t>
            </a:r>
            <a:r>
              <a:rPr lang="en-US" b="0" i="0" u="sng" dirty="0">
                <a:solidFill>
                  <a:srgbClr val="222043"/>
                </a:solidFill>
                <a:effectLst/>
                <a:latin typeface="Segoe UI" panose="020B0502040204020203" pitchFamily="34" charset="0"/>
                <a:hlinkClick r:id="rId3"/>
              </a:rPr>
              <a:t>Data Factory Spotlight: data pipelines blog post</a:t>
            </a:r>
            <a:r>
              <a:rPr lang="en-US" b="0" i="0" dirty="0">
                <a:solidFill>
                  <a:srgbClr val="191919"/>
                </a:solidFill>
                <a:effectLst/>
                <a:latin typeface="Segoe UI" panose="020B0502040204020203" pitchFamily="34" charset="0"/>
              </a:rPr>
              <a:t>.</a:t>
            </a:r>
            <a:br>
              <a:rPr lang="en-US" b="1" dirty="0"/>
            </a:br>
            <a:br>
              <a:rPr lang="en-US" b="1" dirty="0"/>
            </a:br>
            <a:r>
              <a:rPr lang="en-US" b="1" dirty="0"/>
              <a:t>What is a dataflow?</a:t>
            </a:r>
          </a:p>
          <a:p>
            <a:pPr marL="0" indent="0" algn="l">
              <a:buFont typeface="Arial" panose="020B0604020202020204" pitchFamily="34" charset="0"/>
              <a:buNone/>
            </a:pPr>
            <a:endParaRPr lang="en-US" dirty="0"/>
          </a:p>
          <a:p>
            <a:pPr marL="171450" indent="-171450" algn="l">
              <a:buFont typeface="Arial" panose="020B0604020202020204" pitchFamily="34" charset="0"/>
              <a:buChar char="•"/>
            </a:pPr>
            <a:r>
              <a:rPr lang="en-US" b="0" i="1" dirty="0">
                <a:solidFill>
                  <a:srgbClr val="E6E6E6"/>
                </a:solidFill>
                <a:effectLst/>
                <a:latin typeface="Segoe UI" panose="020B0502040204020203" pitchFamily="34" charset="0"/>
              </a:rPr>
              <a:t>Dataflows</a:t>
            </a:r>
            <a:r>
              <a:rPr lang="en-US" b="0" i="0" dirty="0">
                <a:solidFill>
                  <a:srgbClr val="E6E6E6"/>
                </a:solidFill>
                <a:effectLst/>
                <a:latin typeface="Segoe UI" panose="020B0502040204020203" pitchFamily="34" charset="0"/>
              </a:rPr>
              <a:t> are a type of cloud-based ETL (</a:t>
            </a:r>
            <a:r>
              <a:rPr lang="en-US" b="0" i="1" dirty="0">
                <a:solidFill>
                  <a:srgbClr val="E6E6E6"/>
                </a:solidFill>
                <a:effectLst/>
                <a:latin typeface="Segoe UI" panose="020B0502040204020203" pitchFamily="34" charset="0"/>
              </a:rPr>
              <a:t>Extract, Transform, Load</a:t>
            </a:r>
            <a:r>
              <a:rPr lang="en-US" b="0" i="0" dirty="0">
                <a:solidFill>
                  <a:srgbClr val="E6E6E6"/>
                </a:solidFill>
                <a:effectLst/>
                <a:latin typeface="Segoe UI" panose="020B0502040204020203" pitchFamily="34" charset="0"/>
              </a:rPr>
              <a:t>) tool for building and executing scalable data transformation processes.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Dataflow Gen2 allow you to extract data from various sources, transform it using a wide range of transformation operations, and </a:t>
            </a:r>
            <a:r>
              <a:rPr lang="en-US" b="1" i="0" dirty="0">
                <a:solidFill>
                  <a:srgbClr val="E6E6E6"/>
                </a:solidFill>
                <a:effectLst/>
                <a:latin typeface="Segoe UI" panose="020B0502040204020203" pitchFamily="34" charset="0"/>
              </a:rPr>
              <a:t>load it into a destination</a:t>
            </a:r>
            <a:r>
              <a:rPr lang="en-US" b="0" i="0" dirty="0">
                <a:solidFill>
                  <a:srgbClr val="E6E6E6"/>
                </a:solidFill>
                <a:effectLst/>
                <a:latin typeface="Segoe UI" panose="020B0502040204020203" pitchFamily="34" charset="0"/>
              </a:rPr>
              <a:t>. Using Power Query Online also allows for a visual interface to perform these tasks.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The ability to specify an output destination along with enhanced compute time are what set Dataflow Gen2 apart from their predecessor.</a:t>
            </a:r>
          </a:p>
          <a:p>
            <a:pPr marL="0" indent="0" algn="l">
              <a:buFont typeface="Arial" panose="020B0604020202020204" pitchFamily="34" charset="0"/>
              <a:buNone/>
            </a:pPr>
            <a:endParaRPr lang="en-US" b="0" i="0" dirty="0">
              <a:solidFill>
                <a:srgbClr val="E6E6E6"/>
              </a:solidFill>
              <a:effectLst/>
              <a:latin typeface="Segoe UI" panose="020B0502040204020203" pitchFamily="34" charset="0"/>
            </a:endParaRPr>
          </a:p>
          <a:p>
            <a:pPr marL="0" indent="0" algn="l">
              <a:buFont typeface="Arial" panose="020B0604020202020204" pitchFamily="34" charset="0"/>
              <a:buNone/>
            </a:pPr>
            <a:r>
              <a:rPr lang="en-US" b="0" i="0" dirty="0">
                <a:solidFill>
                  <a:srgbClr val="161616"/>
                </a:solidFill>
                <a:effectLst/>
                <a:latin typeface="Segoe UI" panose="020B0502040204020203" pitchFamily="34" charset="0"/>
              </a:rPr>
              <a:t>Dataflows allow you to promote reusable ETL logic that prevents the need to create more connections to your data source. Dataflows offer a wide variety of transformations, and can be run manually, on a refresh schedule, or as part of a Data Pipeline orchestration.</a:t>
            </a:r>
            <a:endParaRPr lang="en-US" b="0" i="0" dirty="0">
              <a:solidFill>
                <a:srgbClr val="E6E6E6"/>
              </a:solidFill>
              <a:effectLst/>
              <a:latin typeface="Segoe UI" panose="020B0502040204020203" pitchFamily="34" charset="0"/>
            </a:endParaRPr>
          </a:p>
          <a:p>
            <a:endParaRPr lang="en-US" dirty="0"/>
          </a:p>
          <a:p>
            <a:r>
              <a:rPr lang="en-US" b="1" dirty="0"/>
              <a:t>How does Gen2 differ from Gen1?</a:t>
            </a:r>
          </a:p>
          <a:p>
            <a:endParaRPr lang="en-US" b="1" dirty="0"/>
          </a:p>
          <a:p>
            <a:r>
              <a:rPr lang="en-US" b="0" i="0" dirty="0">
                <a:solidFill>
                  <a:srgbClr val="191919"/>
                </a:solidFill>
                <a:effectLst/>
                <a:latin typeface="Segoe UI" panose="020B0502040204020203" pitchFamily="34" charset="0"/>
              </a:rPr>
              <a:t>Dataflow Gen2 in Fabric is the evolution of Dataflow, redesigned from the ground up with more powerful compute engines, data movement capabilities to help you load data to several Fabric and Azure data destinations. </a:t>
            </a:r>
            <a:r>
              <a:rPr lang="en-US" b="1" i="0" dirty="0">
                <a:solidFill>
                  <a:srgbClr val="191919"/>
                </a:solidFill>
                <a:effectLst/>
                <a:latin typeface="Segoe UI" panose="020B0502040204020203" pitchFamily="34" charset="0"/>
              </a:rPr>
              <a:t>Dataflows Gen2 </a:t>
            </a:r>
            <a:r>
              <a:rPr lang="en-US" b="0" i="0" dirty="0">
                <a:solidFill>
                  <a:srgbClr val="191919"/>
                </a:solidFill>
                <a:effectLst/>
                <a:latin typeface="Segoe UI" panose="020B0502040204020203" pitchFamily="34" charset="0"/>
              </a:rPr>
              <a:t>is only available in Fabric (not in Power BI without a Fabric license/trial).</a:t>
            </a:r>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262447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aka.ms/</a:t>
            </a:r>
            <a:r>
              <a:rPr lang="en-US" sz="1800" b="0" i="0" u="none" strike="noStrike" dirty="0">
                <a:solidFill>
                  <a:srgbClr val="000000"/>
                </a:solidFill>
                <a:effectLst/>
                <a:latin typeface="Calibri" panose="020F0502020204030204" pitchFamily="34" charset="0"/>
              </a:rPr>
              <a:t>fabric-intro</a:t>
            </a:r>
            <a:r>
              <a:rPr lang="en-US" dirty="0"/>
              <a:t> </a:t>
            </a:r>
            <a:br>
              <a:rPr lang="en-US" dirty="0"/>
            </a:b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dirty="0"/>
              <a:t>Before delivering this presentation, review the associated module on Microsoft Learn.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dirty="0"/>
              <a:t>The estimated time to present these slides is 45 minutes.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898721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2400"/>
              </a:spcBef>
              <a:spcAft>
                <a:spcPts val="900"/>
              </a:spcAft>
            </a:pPr>
            <a:r>
              <a:rPr lang="en-US" b="1" i="0" dirty="0">
                <a:solidFill>
                  <a:srgbClr val="161616"/>
                </a:solidFill>
                <a:effectLst/>
                <a:latin typeface="Segoe UI" panose="020B0502040204020203" pitchFamily="34" charset="0"/>
              </a:rPr>
              <a:t>How to use Dataflows Gen2</a:t>
            </a:r>
          </a:p>
          <a:p>
            <a:pPr algn="l"/>
            <a:r>
              <a:rPr lang="en-US" b="0" i="0" dirty="0">
                <a:solidFill>
                  <a:srgbClr val="161616"/>
                </a:solidFill>
                <a:effectLst/>
                <a:latin typeface="Segoe UI" panose="020B0502040204020203" pitchFamily="34" charset="0"/>
              </a:rPr>
              <a:t>Traditionally, data engineers spend significant time extracting, transforming, and loading data into a consumable format for downstream analytics. The goal of Dataflows Gen2 is to provide an easy, reusable way to perform ETL tasks using Power Query Online.</a:t>
            </a:r>
          </a:p>
          <a:p>
            <a:pPr algn="l"/>
            <a:endParaRPr lang="en-US"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Dataflows allow you to promote reusable ETL logic that prevents the need to create more connections to your data source. Dataflows offer a wide variety of transformations, and can be run manually, on a refresh schedule, or as part of a data pipeline orchestration.</a:t>
            </a:r>
            <a:r>
              <a:rPr lang="en-US" b="0" i="0" dirty="0">
                <a:solidFill>
                  <a:srgbClr val="E6E6E6"/>
                </a:solidFill>
                <a:effectLst/>
                <a:latin typeface="Segoe UI" panose="020B0502040204020203" pitchFamily="34" charset="0"/>
              </a:rPr>
              <a: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E6E6E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6E6E6"/>
                </a:solidFill>
                <a:effectLst/>
                <a:latin typeface="Segoe UI" panose="020B0502040204020203" pitchFamily="34" charset="0"/>
              </a:rPr>
              <a:t>There's more than one way to ETL or ELT data in Microsoft Fabric. Consider the benefits and limitations for using Dataflow Gen2.</a:t>
            </a:r>
          </a:p>
          <a:p>
            <a:pPr algn="l"/>
            <a:endParaRPr lang="en-US" b="0" i="0" dirty="0">
              <a:solidFill>
                <a:srgbClr val="16161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436081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2250"/>
              </a:spcBef>
              <a:spcAft>
                <a:spcPts val="1350"/>
              </a:spcAft>
            </a:pPr>
            <a:r>
              <a:rPr lang="en-US" b="1" i="0" dirty="0">
                <a:solidFill>
                  <a:srgbClr val="161616"/>
                </a:solidFill>
                <a:effectLst/>
                <a:latin typeface="Segoe UI" panose="020B0502040204020203" pitchFamily="34" charset="0"/>
              </a:rPr>
              <a:t>1. Power Query ribbon</a:t>
            </a:r>
          </a:p>
          <a:p>
            <a:pPr algn="l"/>
            <a:r>
              <a:rPr lang="en-US" b="0" i="0" dirty="0">
                <a:solidFill>
                  <a:srgbClr val="161616"/>
                </a:solidFill>
                <a:effectLst/>
                <a:latin typeface="Segoe UI" panose="020B0502040204020203" pitchFamily="34" charset="0"/>
              </a:rPr>
              <a:t>Dataflows Gen2 support a wide variety of data source connectors. Common sources include cloud and on-premises relational databases, Excel or flat files, SharePoint, </a:t>
            </a:r>
            <a:r>
              <a:rPr lang="en-US" b="0" i="0" dirty="0" err="1">
                <a:solidFill>
                  <a:srgbClr val="161616"/>
                </a:solidFill>
                <a:effectLst/>
                <a:latin typeface="Segoe UI" panose="020B0502040204020203" pitchFamily="34" charset="0"/>
              </a:rPr>
              <a:t>SalesForce</a:t>
            </a:r>
            <a:r>
              <a:rPr lang="en-US" b="0" i="0" dirty="0">
                <a:solidFill>
                  <a:srgbClr val="161616"/>
                </a:solidFill>
                <a:effectLst/>
                <a:latin typeface="Segoe UI" panose="020B0502040204020203" pitchFamily="34" charset="0"/>
              </a:rPr>
              <a:t>, Spark, and Fabric lakehouses. Then there are numerous data transformations possible, such as:</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Filter and Sort rows</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Pivot and Unpivot</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Merge and Append queries</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Split and Conditional split</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Replace values and Remove duplicates</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Add, Rename, Reorder, or Delete columns</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Rank and Percentage calculator</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Choose Top N and Bottom N</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You can also create and manage data source connections, manage parameters, and configure the default data destination in this ribbon.</a:t>
            </a:r>
          </a:p>
          <a:p>
            <a:pPr algn="l">
              <a:spcBef>
                <a:spcPts val="2250"/>
              </a:spcBef>
              <a:spcAft>
                <a:spcPts val="1350"/>
              </a:spcAft>
            </a:pPr>
            <a:endParaRPr lang="en-US" b="1" i="0" dirty="0">
              <a:solidFill>
                <a:srgbClr val="161616"/>
              </a:solidFill>
              <a:effectLst/>
              <a:latin typeface="Segoe UI" panose="020B0502040204020203" pitchFamily="34" charset="0"/>
            </a:endParaRPr>
          </a:p>
          <a:p>
            <a:pPr algn="l">
              <a:spcBef>
                <a:spcPts val="2250"/>
              </a:spcBef>
              <a:spcAft>
                <a:spcPts val="1350"/>
              </a:spcAft>
            </a:pPr>
            <a:r>
              <a:rPr lang="en-US" b="1" i="0" dirty="0">
                <a:solidFill>
                  <a:srgbClr val="161616"/>
                </a:solidFill>
                <a:effectLst/>
                <a:latin typeface="Segoe UI" panose="020B0502040204020203" pitchFamily="34" charset="0"/>
              </a:rPr>
              <a:t>2. Queries pane</a:t>
            </a:r>
          </a:p>
          <a:p>
            <a:pPr algn="l"/>
            <a:r>
              <a:rPr lang="en-US" b="0" i="0" dirty="0">
                <a:solidFill>
                  <a:srgbClr val="161616"/>
                </a:solidFill>
                <a:effectLst/>
                <a:latin typeface="Segoe UI" panose="020B0502040204020203" pitchFamily="34" charset="0"/>
              </a:rPr>
              <a:t>The Queries pane shows you the different data sources - now called </a:t>
            </a:r>
            <a:r>
              <a:rPr lang="en-US" b="0" i="1" dirty="0">
                <a:solidFill>
                  <a:srgbClr val="161616"/>
                </a:solidFill>
                <a:effectLst/>
                <a:latin typeface="Segoe UI" panose="020B0502040204020203" pitchFamily="34" charset="0"/>
              </a:rPr>
              <a:t>queries</a:t>
            </a:r>
            <a:r>
              <a:rPr lang="en-US" b="0" i="0" dirty="0">
                <a:solidFill>
                  <a:srgbClr val="161616"/>
                </a:solidFill>
                <a:effectLst/>
                <a:latin typeface="Segoe UI" panose="020B0502040204020203" pitchFamily="34" charset="0"/>
              </a:rPr>
              <a:t>. These queries are called tables when loaded to your data store. You can duplicate or reference a query if you need multiple copies of the same data, such as creating a star schema and splitting data into separate, smaller tables. You can also disable the load of a query, in case you only need the one-time import.</a:t>
            </a:r>
          </a:p>
          <a:p>
            <a:pPr algn="l">
              <a:spcBef>
                <a:spcPts val="2250"/>
              </a:spcBef>
              <a:spcAft>
                <a:spcPts val="1350"/>
              </a:spcAft>
            </a:pPr>
            <a:endParaRPr lang="en-US" b="1" i="0" dirty="0">
              <a:solidFill>
                <a:srgbClr val="161616"/>
              </a:solidFill>
              <a:effectLst/>
              <a:latin typeface="Segoe UI" panose="020B0502040204020203" pitchFamily="34" charset="0"/>
            </a:endParaRPr>
          </a:p>
          <a:p>
            <a:pPr algn="l">
              <a:spcBef>
                <a:spcPts val="2250"/>
              </a:spcBef>
              <a:spcAft>
                <a:spcPts val="1350"/>
              </a:spcAft>
            </a:pPr>
            <a:r>
              <a:rPr lang="en-US" b="1" i="0" dirty="0">
                <a:solidFill>
                  <a:srgbClr val="161616"/>
                </a:solidFill>
                <a:effectLst/>
                <a:latin typeface="Segoe UI" panose="020B0502040204020203" pitchFamily="34" charset="0"/>
              </a:rPr>
              <a:t>3. Diagram view</a:t>
            </a:r>
          </a:p>
          <a:p>
            <a:pPr algn="l"/>
            <a:r>
              <a:rPr lang="en-US" b="0" i="0" dirty="0">
                <a:solidFill>
                  <a:srgbClr val="161616"/>
                </a:solidFill>
                <a:effectLst/>
                <a:latin typeface="Segoe UI" panose="020B0502040204020203" pitchFamily="34" charset="0"/>
              </a:rPr>
              <a:t>The Diagram View allows you to visually see how the data sources are connected and the different applied transformations. For example, your dataflow connects to a data source, duplicates the query, removes columns from the source query, then unpivots the duplicate query. Each query is represented as a shape with all of the applied transformations and connected by a line for the duplicate query. You can turn this view on or off.</a:t>
            </a:r>
          </a:p>
          <a:p>
            <a:pPr algn="l">
              <a:spcBef>
                <a:spcPts val="2250"/>
              </a:spcBef>
              <a:spcAft>
                <a:spcPts val="1350"/>
              </a:spcAft>
            </a:pPr>
            <a:endParaRPr lang="en-US" b="1" i="0" dirty="0">
              <a:solidFill>
                <a:srgbClr val="161616"/>
              </a:solidFill>
              <a:effectLst/>
              <a:latin typeface="Segoe UI" panose="020B0502040204020203" pitchFamily="34" charset="0"/>
            </a:endParaRPr>
          </a:p>
          <a:p>
            <a:pPr algn="l">
              <a:spcBef>
                <a:spcPts val="2250"/>
              </a:spcBef>
              <a:spcAft>
                <a:spcPts val="1350"/>
              </a:spcAft>
            </a:pPr>
            <a:r>
              <a:rPr lang="en-US" b="1" i="0" dirty="0">
                <a:solidFill>
                  <a:srgbClr val="161616"/>
                </a:solidFill>
                <a:effectLst/>
                <a:latin typeface="Segoe UI" panose="020B0502040204020203" pitchFamily="34" charset="0"/>
              </a:rPr>
              <a:t>4. Data Preview pane</a:t>
            </a:r>
          </a:p>
          <a:p>
            <a:pPr algn="l"/>
            <a:r>
              <a:rPr lang="en-US" b="0" i="0" dirty="0">
                <a:solidFill>
                  <a:srgbClr val="161616"/>
                </a:solidFill>
                <a:effectLst/>
                <a:latin typeface="Segoe UI" panose="020B0502040204020203" pitchFamily="34" charset="0"/>
              </a:rPr>
              <a:t>The Data Preview pane only shows a subset of data to allow you to see which transformations you should make and how they affect the data. You can also interact with the preview pane by dragging and dropping columns to change order or right-clicking on columns to filter or make changes. The data preview shows all of your transformations for the selected query.</a:t>
            </a:r>
          </a:p>
          <a:p>
            <a:pPr algn="l">
              <a:spcBef>
                <a:spcPts val="2250"/>
              </a:spcBef>
              <a:spcAft>
                <a:spcPts val="1350"/>
              </a:spcAft>
            </a:pPr>
            <a:endParaRPr lang="en-US" b="1" i="0" dirty="0">
              <a:solidFill>
                <a:srgbClr val="161616"/>
              </a:solidFill>
              <a:effectLst/>
              <a:latin typeface="Segoe UI" panose="020B0502040204020203" pitchFamily="34" charset="0"/>
            </a:endParaRPr>
          </a:p>
          <a:p>
            <a:pPr algn="l">
              <a:spcBef>
                <a:spcPts val="2250"/>
              </a:spcBef>
              <a:spcAft>
                <a:spcPts val="1350"/>
              </a:spcAft>
            </a:pPr>
            <a:r>
              <a:rPr lang="en-US" b="1" i="0" dirty="0">
                <a:solidFill>
                  <a:srgbClr val="161616"/>
                </a:solidFill>
                <a:effectLst/>
                <a:latin typeface="Segoe UI" panose="020B0502040204020203" pitchFamily="34" charset="0"/>
              </a:rPr>
              <a:t>5. Query Settings pane</a:t>
            </a:r>
          </a:p>
          <a:p>
            <a:pPr algn="l"/>
            <a:r>
              <a:rPr lang="en-US" b="0" i="0" dirty="0">
                <a:solidFill>
                  <a:srgbClr val="161616"/>
                </a:solidFill>
                <a:effectLst/>
                <a:latin typeface="Segoe UI" panose="020B0502040204020203" pitchFamily="34" charset="0"/>
              </a:rPr>
              <a:t>The Query Settings pane includes the </a:t>
            </a:r>
            <a:r>
              <a:rPr lang="en-US" b="1" i="0" dirty="0">
                <a:solidFill>
                  <a:srgbClr val="161616"/>
                </a:solidFill>
                <a:effectLst/>
                <a:latin typeface="Segoe UI" panose="020B0502040204020203" pitchFamily="34" charset="0"/>
              </a:rPr>
              <a:t>Applied Steps</a:t>
            </a:r>
            <a:r>
              <a:rPr lang="en-US" b="0" i="0" dirty="0">
                <a:solidFill>
                  <a:srgbClr val="161616"/>
                </a:solidFill>
                <a:effectLst/>
                <a:latin typeface="Segoe UI" panose="020B0502040204020203" pitchFamily="34" charset="0"/>
              </a:rPr>
              <a:t>. Each transformation you do is tied to a step, some of which are automatically applied when you connect the data source. Depending on the complexity of the transformations, you might have several applied steps for each query. Most steps have a gear icon that allows you to modify the step, otherwise you must delete and repeat the transformation.</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Each step also has a contextual menu when you right-click so you can rename, reorder, or delete the steps. You can also view the data source query when connecting to a</a:t>
            </a:r>
          </a:p>
          <a:p>
            <a:pPr algn="l"/>
            <a:r>
              <a:rPr lang="en-US" b="0" i="0" dirty="0">
                <a:solidFill>
                  <a:srgbClr val="161616"/>
                </a:solidFill>
                <a:effectLst/>
                <a:latin typeface="Segoe UI" panose="020B0502040204020203" pitchFamily="34" charset="0"/>
              </a:rPr>
              <a:t>While this visual interface is helpful, you can also view the M code through </a:t>
            </a:r>
            <a:r>
              <a:rPr lang="en-US" b="1" i="0" dirty="0">
                <a:solidFill>
                  <a:srgbClr val="161616"/>
                </a:solidFill>
                <a:effectLst/>
                <a:latin typeface="Segoe UI" panose="020B0502040204020203" pitchFamily="34" charset="0"/>
              </a:rPr>
              <a:t>Advanced editor</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In the Query settings pane, you can see a </a:t>
            </a:r>
            <a:r>
              <a:rPr lang="en-US" b="1" i="0" dirty="0">
                <a:solidFill>
                  <a:srgbClr val="161616"/>
                </a:solidFill>
                <a:effectLst/>
                <a:latin typeface="Segoe UI" panose="020B0502040204020203" pitchFamily="34" charset="0"/>
              </a:rPr>
              <a:t>Data Destination</a:t>
            </a:r>
            <a:r>
              <a:rPr lang="en-US" b="0" i="0" dirty="0">
                <a:solidFill>
                  <a:srgbClr val="161616"/>
                </a:solidFill>
                <a:effectLst/>
                <a:latin typeface="Segoe UI" panose="020B0502040204020203" pitchFamily="34" charset="0"/>
              </a:rPr>
              <a:t> option to land your data in one of the following locations in your Fabric environment:</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Lakehouse</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Warehouse</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SQL database</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You can also load your dataflow to Azure SQL database, Azure Data Explorer, or Azure Synapse Analytics.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Dataflows Gen2 provide a low-to-no-code solution to ingest, transform, and load data into your Fabric data stores. Power BI developers are familiar and can quickly begin to perform transformations upstream to improve performance for their reports.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166843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Dataflows Gen2 provide an excellent option for data transformations in Microsoft Fabric. The combination of dataflows and pipelines is useful when you need to perform additional operations on the transformed data.</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Data pipelines are a common concept in data engineering and offer a wide variety of activities to orchestrate. Some common activities include:</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Copy data</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Incorporate Dataflow</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Add Notebook</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Get metadata</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Execute a script or stored procedure</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Pipelines provide a visual way to complete activities in a specific order. You can use a dataflow for data ingestion, transformation, and landing into a Fabric data store. Then incorporate the dataflow into a pipeline to orchestrate extra activities, like execute scripts or stored procedures after the dataflow has completed.</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Pipelines can also be scheduled or activated by a trigger to run your dataflow. By using a pipeline to run your dataflow, you can have the data refreshed when you need it instead of having to manually run the dataflow. When you're dealing with enterprise or frequently changing data, automation allows you to focus on other responsibilities.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502104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https://aka.ms/mslearn-fabric-dataflow</a:t>
            </a:r>
            <a:br>
              <a:rPr lang="en-US" dirty="0"/>
            </a:br>
            <a:br>
              <a:rPr lang="en-US" dirty="0"/>
            </a:br>
            <a:r>
              <a:rPr lang="en-US" dirty="0"/>
              <a:t>The estimated time to complete this exercise is</a:t>
            </a:r>
            <a:r>
              <a:rPr lang="en-US" b="1" dirty="0"/>
              <a:t> 30 minutes.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66603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i="1" dirty="0"/>
              <a:t>Allow students a few minutes to think about the questions, and then use the animated slide to reveal the correct answers.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020740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Encourage students to review the online material on Microsoft Learn on which this presentation is based.</a:t>
            </a:r>
          </a:p>
          <a:p>
            <a:endParaRPr lang="en-US" i="1" dirty="0"/>
          </a:p>
          <a:p>
            <a:r>
              <a:rPr lang="en-US" i="1" dirty="0"/>
              <a:t>More info on Dataflow Gen2 behind the scenes: https://blog.fabric.microsoft.com/blog/data-factory-spotlight-dataflows-gen2#</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093003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https://aka.ms/fabric-pipeline</a:t>
            </a:r>
            <a:br>
              <a:rPr lang="en-US" dirty="0"/>
            </a:br>
            <a:br>
              <a:rPr lang="en-US" dirty="0"/>
            </a:br>
            <a:r>
              <a:rPr lang="en-US" sz="900" b="0" i="0" dirty="0"/>
              <a:t>Before delivering this presentation, review the associated module on Microsoft Learn.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dirty="0"/>
              <a:t>The estimated time to present these slides is 30 minutes.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195626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91919"/>
                </a:solidFill>
                <a:effectLst/>
                <a:latin typeface="Segoe UI" panose="020B0502040204020203" pitchFamily="34" charset="0"/>
              </a:rPr>
              <a:t>There are two primary high-level features Data Factory implements: dataflows and pipelines.</a:t>
            </a:r>
          </a:p>
          <a:p>
            <a:pPr algn="l">
              <a:buFont typeface="Arial" panose="020B0604020202020204" pitchFamily="34" charset="0"/>
              <a:buChar char="•"/>
            </a:pPr>
            <a:r>
              <a:rPr lang="en-US" b="1" i="0" dirty="0">
                <a:solidFill>
                  <a:srgbClr val="191919"/>
                </a:solidFill>
                <a:effectLst/>
                <a:latin typeface="Segoe UI" panose="020B0502040204020203" pitchFamily="34" charset="0"/>
              </a:rPr>
              <a:t>Data Pipelines</a:t>
            </a:r>
            <a:r>
              <a:rPr lang="en-US" b="0" i="0" dirty="0">
                <a:solidFill>
                  <a:srgbClr val="191919"/>
                </a:solidFill>
                <a:effectLst/>
                <a:latin typeface="Segoe UI" panose="020B0502040204020203" pitchFamily="34" charset="0"/>
              </a:rPr>
              <a:t> enable you to leverage rich out-of-the-box data orchestration capabilities to compose flexible data workflows that meet your enterprise needs. You can learn more about their capabilities in the </a:t>
            </a:r>
            <a:r>
              <a:rPr lang="en-US" b="0" i="0" u="sng" dirty="0">
                <a:solidFill>
                  <a:srgbClr val="222043"/>
                </a:solidFill>
                <a:effectLst/>
                <a:latin typeface="Segoe UI" panose="020B0502040204020203" pitchFamily="34" charset="0"/>
                <a:hlinkClick r:id="rId3"/>
              </a:rPr>
              <a:t>Data Factory Spotlight: data pipelines blog post</a:t>
            </a:r>
            <a:r>
              <a:rPr lang="en-US" b="0" i="0" dirty="0">
                <a:solidFill>
                  <a:srgbClr val="191919"/>
                </a:solidFill>
                <a:effectLst/>
                <a:latin typeface="Segoe UI" panose="020B0502040204020203" pitchFamily="34" charset="0"/>
              </a:rPr>
              <a:t>.</a:t>
            </a:r>
          </a:p>
          <a:p>
            <a:pPr algn="l">
              <a:buFont typeface="Arial" panose="020B0604020202020204" pitchFamily="34" charset="0"/>
              <a:buChar char="•"/>
            </a:pPr>
            <a:r>
              <a:rPr lang="en-US" b="1" i="0" dirty="0">
                <a:solidFill>
                  <a:srgbClr val="191919"/>
                </a:solidFill>
                <a:effectLst/>
                <a:latin typeface="Segoe UI" panose="020B0502040204020203" pitchFamily="34" charset="0"/>
              </a:rPr>
              <a:t>Dataflow Gen2 </a:t>
            </a:r>
            <a:r>
              <a:rPr lang="en-US" b="0" i="0" dirty="0">
                <a:solidFill>
                  <a:srgbClr val="191919"/>
                </a:solidFill>
                <a:effectLst/>
                <a:latin typeface="Segoe UI" panose="020B0502040204020203" pitchFamily="34" charset="0"/>
              </a:rPr>
              <a:t>enable you to leverage a low-code interface and 300+ data and AI-based transformations, letting you transform data easier and with more flexibility than any other tool.</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Pipelines in Microsoft Fabric encapsulate a sequence of </a:t>
            </a:r>
            <a:r>
              <a:rPr lang="en-US" b="0" i="1" dirty="0">
                <a:solidFill>
                  <a:srgbClr val="E6E6E6"/>
                </a:solidFill>
                <a:effectLst/>
                <a:latin typeface="Segoe UI" panose="020B0502040204020203" pitchFamily="34" charset="0"/>
              </a:rPr>
              <a:t>activities</a:t>
            </a:r>
            <a:r>
              <a:rPr lang="en-US" b="0" i="0" dirty="0">
                <a:solidFill>
                  <a:srgbClr val="E6E6E6"/>
                </a:solidFill>
                <a:effectLst/>
                <a:latin typeface="Segoe UI" panose="020B0502040204020203" pitchFamily="34" charset="0"/>
              </a:rPr>
              <a:t> that perform data movement and processing tasks. You can use a pipeline to define data transfer and transformation activities, and orchestrate these activities through control flow activities that manage branching, looping, and other typical processing logic. The graphical pipeline </a:t>
            </a:r>
            <a:r>
              <a:rPr lang="en-US" b="0" i="1" dirty="0">
                <a:solidFill>
                  <a:srgbClr val="E6E6E6"/>
                </a:solidFill>
                <a:effectLst/>
                <a:latin typeface="Segoe UI" panose="020B0502040204020203" pitchFamily="34" charset="0"/>
              </a:rPr>
              <a:t>canvas</a:t>
            </a:r>
            <a:r>
              <a:rPr lang="en-US" b="0" i="0" dirty="0">
                <a:solidFill>
                  <a:srgbClr val="E6E6E6"/>
                </a:solidFill>
                <a:effectLst/>
                <a:latin typeface="Segoe UI" panose="020B0502040204020203" pitchFamily="34" charset="0"/>
              </a:rPr>
              <a:t> in the Fabric user interface enables you to build complex pipelines with minimal or no coding required.</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Click to reveal </a:t>
            </a:r>
            <a:r>
              <a:rPr lang="en-US" b="1" i="0" dirty="0">
                <a:solidFill>
                  <a:srgbClr val="E6E6E6"/>
                </a:solidFill>
                <a:effectLst/>
                <a:latin typeface="Segoe UI" panose="020B0502040204020203" pitchFamily="34" charset="0"/>
              </a:rPr>
              <a:t>Core pipeline concepts</a:t>
            </a:r>
          </a:p>
          <a:p>
            <a:endParaRPr lang="en-US" b="1" i="0" dirty="0">
              <a:solidFill>
                <a:srgbClr val="E6E6E6"/>
              </a:solidFill>
              <a:effectLst/>
              <a:latin typeface="Segoe UI" panose="020B0502040204020203" pitchFamily="34" charset="0"/>
            </a:endParaRPr>
          </a:p>
          <a:p>
            <a:r>
              <a:rPr lang="en-US" b="1" i="0" dirty="0">
                <a:solidFill>
                  <a:srgbClr val="E6E6E6"/>
                </a:solidFill>
                <a:effectLst/>
                <a:latin typeface="Segoe UI" panose="020B0502040204020203" pitchFamily="34" charset="0"/>
              </a:rPr>
              <a:t>Activities</a:t>
            </a:r>
          </a:p>
          <a:p>
            <a:pPr marL="171450" indent="-171450">
              <a:buFont typeface="Arial" panose="020B0604020202020204" pitchFamily="34" charset="0"/>
              <a:buChar char="•"/>
            </a:pPr>
            <a:r>
              <a:rPr lang="en-US" b="0" i="0" dirty="0">
                <a:solidFill>
                  <a:srgbClr val="E6E6E6"/>
                </a:solidFill>
                <a:effectLst/>
                <a:latin typeface="Segoe UI" panose="020B0502040204020203" pitchFamily="34" charset="0"/>
              </a:rPr>
              <a:t>Activities are the executable tasks in a pipeline. You can define a flow of activities by connecting them in a sequence. The outcome of a particular activity (success, failure, or completion) can be used to direct the flow to the next activity in the sequence.</a:t>
            </a:r>
          </a:p>
          <a:p>
            <a:pPr marL="171450" indent="-171450">
              <a:buFont typeface="Arial" panose="020B0604020202020204" pitchFamily="34" charset="0"/>
              <a:buChar char="•"/>
            </a:pPr>
            <a:r>
              <a:rPr lang="en-US" b="0" i="0" dirty="0">
                <a:solidFill>
                  <a:srgbClr val="E6E6E6"/>
                </a:solidFill>
                <a:effectLst/>
                <a:latin typeface="Segoe UI" panose="020B0502040204020203" pitchFamily="34" charset="0"/>
              </a:rPr>
              <a:t>There are two broad categories of activity in a pipeline.</a:t>
            </a:r>
          </a:p>
          <a:p>
            <a:pPr marL="388712" lvl="1" indent="-171450">
              <a:buFont typeface="Arial" panose="020B0604020202020204" pitchFamily="34" charset="0"/>
              <a:buChar char="•"/>
            </a:pPr>
            <a:r>
              <a:rPr lang="en-US" b="0" i="0" dirty="0">
                <a:solidFill>
                  <a:srgbClr val="E6E6E6"/>
                </a:solidFill>
                <a:effectLst/>
                <a:latin typeface="Segoe UI" panose="020B0502040204020203" pitchFamily="34" charset="0"/>
              </a:rPr>
              <a:t>Data transformation activities - activities that encapsulate data transfer operations, including simple Copy Data activities that extract data from a source and load it to a destination, and more complex Data Flow activities that encapsulate dataflows Gen2 that apply transformations to the data as it is transferred.</a:t>
            </a:r>
          </a:p>
          <a:p>
            <a:pPr marL="388712" lvl="1" indent="-171450">
              <a:buFont typeface="Arial" panose="020B0604020202020204" pitchFamily="34" charset="0"/>
              <a:buChar char="•"/>
            </a:pPr>
            <a:r>
              <a:rPr lang="en-US" b="0" i="0" dirty="0">
                <a:solidFill>
                  <a:srgbClr val="E6E6E6"/>
                </a:solidFill>
                <a:effectLst/>
                <a:latin typeface="Segoe UI" panose="020B0502040204020203" pitchFamily="34" charset="0"/>
              </a:rPr>
              <a:t>Control flow activities - activities that you can use to implement loops, conditional branching, or manage variable and parameter values.</a:t>
            </a:r>
          </a:p>
          <a:p>
            <a:endParaRPr lang="en-US" b="1" i="0" dirty="0">
              <a:solidFill>
                <a:srgbClr val="E6E6E6"/>
              </a:solidFill>
              <a:effectLst/>
              <a:latin typeface="Segoe UI" panose="020B0502040204020203" pitchFamily="34" charset="0"/>
            </a:endParaRPr>
          </a:p>
          <a:p>
            <a:r>
              <a:rPr lang="en-US" b="1" i="0" dirty="0">
                <a:solidFill>
                  <a:srgbClr val="E6E6E6"/>
                </a:solidFill>
                <a:effectLst/>
                <a:latin typeface="Segoe UI" panose="020B0502040204020203" pitchFamily="34" charset="0"/>
              </a:rPr>
              <a:t>Parameters</a:t>
            </a:r>
          </a:p>
          <a:p>
            <a:endParaRPr lang="en-US" b="1" i="0" dirty="0">
              <a:solidFill>
                <a:srgbClr val="E6E6E6"/>
              </a:solidFill>
              <a:effectLst/>
              <a:latin typeface="Segoe UI" panose="020B0502040204020203" pitchFamily="34" charset="0"/>
            </a:endParaRPr>
          </a:p>
          <a:p>
            <a:r>
              <a:rPr lang="en-US" b="1" i="0" dirty="0">
                <a:solidFill>
                  <a:srgbClr val="E6E6E6"/>
                </a:solidFill>
                <a:effectLst/>
                <a:latin typeface="Segoe UI" panose="020B0502040204020203" pitchFamily="34" charset="0"/>
              </a:rPr>
              <a:t>Pipeline runs</a:t>
            </a:r>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992292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is a build slide.</a:t>
            </a:r>
          </a:p>
          <a:p>
            <a:endParaRPr lang="en-US" dirty="0">
              <a:solidFill>
                <a:schemeClr val="tx1"/>
              </a:solidFill>
            </a:endParaRPr>
          </a:p>
          <a:p>
            <a:r>
              <a:rPr lang="en-US" b="0" i="0" dirty="0">
                <a:solidFill>
                  <a:schemeClr val="tx1"/>
                </a:solidFill>
                <a:effectLst/>
                <a:latin typeface="Segoe UI" panose="020B0502040204020203" pitchFamily="34" charset="0"/>
              </a:rPr>
              <a:t>The </a:t>
            </a:r>
            <a:r>
              <a:rPr lang="en-US" b="1" i="0" dirty="0">
                <a:solidFill>
                  <a:schemeClr val="tx1"/>
                </a:solidFill>
                <a:effectLst/>
                <a:latin typeface="Segoe UI" panose="020B0502040204020203" pitchFamily="34" charset="0"/>
              </a:rPr>
              <a:t>Copy Data</a:t>
            </a:r>
            <a:r>
              <a:rPr lang="en-US" b="0" i="0" dirty="0">
                <a:solidFill>
                  <a:schemeClr val="tx1"/>
                </a:solidFill>
                <a:effectLst/>
                <a:latin typeface="Segoe UI" panose="020B0502040204020203" pitchFamily="34" charset="0"/>
              </a:rPr>
              <a:t> activity is one of the most common uses of a data pipeline. Many pipelines consist of a single </a:t>
            </a:r>
            <a:r>
              <a:rPr lang="en-US" b="1" i="0" dirty="0">
                <a:solidFill>
                  <a:schemeClr val="tx1"/>
                </a:solidFill>
                <a:effectLst/>
                <a:latin typeface="Segoe UI" panose="020B0502040204020203" pitchFamily="34" charset="0"/>
              </a:rPr>
              <a:t>Copy Data</a:t>
            </a:r>
            <a:r>
              <a:rPr lang="en-US" b="0" i="0" dirty="0">
                <a:solidFill>
                  <a:schemeClr val="tx1"/>
                </a:solidFill>
                <a:effectLst/>
                <a:latin typeface="Segoe UI" panose="020B0502040204020203" pitchFamily="34" charset="0"/>
              </a:rPr>
              <a:t> activity that is used to ingest data from an external source into a lakehouse file or table.</a:t>
            </a:r>
            <a:endParaRPr lang="en-US" dirty="0">
              <a:solidFill>
                <a:schemeClr val="tx1"/>
              </a:solidFill>
            </a:endParaRPr>
          </a:p>
          <a:p>
            <a:endParaRPr lang="en-US" dirty="0">
              <a:solidFill>
                <a:schemeClr val="tx1"/>
              </a:solidFill>
            </a:endParaRPr>
          </a:p>
          <a:p>
            <a:pPr marL="228600" indent="-228600">
              <a:buFont typeface="Arial" panose="020B0604020202020204" pitchFamily="34" charset="0"/>
              <a:buChar char="•"/>
            </a:pPr>
            <a:r>
              <a:rPr lang="en-US" dirty="0">
                <a:solidFill>
                  <a:schemeClr val="tx1"/>
                </a:solidFill>
              </a:rPr>
              <a:t>The Copy Data tool - When you add a Copy Data activity to a pipeline, a graphical tool takes you through the steps required to configure the data source and destination for the copy operation. A wide range of source connections is supported, making it possible to ingest data from most common sources.</a:t>
            </a:r>
          </a:p>
          <a:p>
            <a:pPr marL="0" indent="0">
              <a:buNone/>
            </a:pPr>
            <a:endParaRPr lang="en-US" dirty="0">
              <a:solidFill>
                <a:schemeClr val="tx1"/>
              </a:solidFill>
            </a:endParaRPr>
          </a:p>
          <a:p>
            <a:pPr marL="0" indent="0">
              <a:buNone/>
            </a:pPr>
            <a:r>
              <a:rPr lang="en-US" dirty="0">
                <a:solidFill>
                  <a:schemeClr val="tx1"/>
                </a:solidFill>
              </a:rPr>
              <a:t>Click</a:t>
            </a:r>
          </a:p>
          <a:p>
            <a:pPr marL="0" indent="0">
              <a:buNone/>
            </a:pPr>
            <a:endParaRPr lang="en-US" dirty="0">
              <a:solidFill>
                <a:schemeClr val="tx1"/>
              </a:solidFill>
            </a:endParaRPr>
          </a:p>
          <a:p>
            <a:pPr marL="228600" indent="-228600">
              <a:buFont typeface="Arial" panose="020B0604020202020204" pitchFamily="34" charset="0"/>
              <a:buChar char="•"/>
            </a:pPr>
            <a:r>
              <a:rPr lang="en-US" dirty="0">
                <a:solidFill>
                  <a:schemeClr val="tx1"/>
                </a:solidFill>
              </a:rPr>
              <a:t>Copy Data activity settings - </a:t>
            </a:r>
            <a:r>
              <a:rPr lang="en-US" b="0" i="0" dirty="0">
                <a:solidFill>
                  <a:schemeClr val="tx1"/>
                </a:solidFill>
                <a:effectLst/>
                <a:latin typeface="Segoe UI" panose="020B0502040204020203" pitchFamily="34" charset="0"/>
              </a:rPr>
              <a:t>After you've added a </a:t>
            </a:r>
            <a:r>
              <a:rPr lang="en-US" b="1" i="0" dirty="0">
                <a:solidFill>
                  <a:schemeClr val="tx1"/>
                </a:solidFill>
                <a:effectLst/>
                <a:latin typeface="Segoe UI" panose="020B0502040204020203" pitchFamily="34" charset="0"/>
              </a:rPr>
              <a:t>Copy Data</a:t>
            </a:r>
            <a:r>
              <a:rPr lang="en-US" b="0" i="0" dirty="0">
                <a:solidFill>
                  <a:schemeClr val="tx1"/>
                </a:solidFill>
                <a:effectLst/>
                <a:latin typeface="Segoe UI" panose="020B0502040204020203" pitchFamily="34" charset="0"/>
              </a:rPr>
              <a:t> activity to a pipeline, you can select it in the pipeline canvas and edit its settings in the pane underneath.</a:t>
            </a:r>
          </a:p>
          <a:p>
            <a:pPr marL="228600" indent="-228600">
              <a:buAutoNum type="arabicParenR"/>
            </a:pPr>
            <a:endParaRPr lang="en-US" b="0" i="0" dirty="0">
              <a:solidFill>
                <a:schemeClr val="tx1"/>
              </a:solidFill>
              <a:effectLst/>
              <a:latin typeface="Segoe UI" panose="020B0502040204020203" pitchFamily="34" charset="0"/>
            </a:endParaRPr>
          </a:p>
          <a:p>
            <a:pPr marL="0" indent="0">
              <a:buNone/>
            </a:pPr>
            <a:r>
              <a:rPr lang="en-US" b="0" i="0" dirty="0">
                <a:solidFill>
                  <a:schemeClr val="tx1"/>
                </a:solidFill>
                <a:effectLst/>
                <a:latin typeface="Segoe UI" panose="020B0502040204020203" pitchFamily="34" charset="0"/>
              </a:rPr>
              <a:t>Use the </a:t>
            </a:r>
            <a:r>
              <a:rPr lang="en-US" b="1" i="0" dirty="0">
                <a:solidFill>
                  <a:schemeClr val="tx1"/>
                </a:solidFill>
                <a:effectLst/>
                <a:latin typeface="Segoe UI" panose="020B0502040204020203" pitchFamily="34" charset="0"/>
              </a:rPr>
              <a:t>Copy Data</a:t>
            </a:r>
            <a:r>
              <a:rPr lang="en-US" b="0" i="0" dirty="0">
                <a:solidFill>
                  <a:schemeClr val="tx1"/>
                </a:solidFill>
                <a:effectLst/>
                <a:latin typeface="Segoe UI" panose="020B0502040204020203" pitchFamily="34" charset="0"/>
              </a:rPr>
              <a:t> activity when you need to copy data directly between a supported source and destination without applying any transformations, or when you want to import the raw data and apply transformations in later pipeline activities.</a:t>
            </a:r>
          </a:p>
          <a:p>
            <a:pPr marL="0" indent="0">
              <a:buNone/>
            </a:pPr>
            <a:endParaRPr lang="en-US" b="0" i="0" dirty="0">
              <a:solidFill>
                <a:schemeClr val="tx1"/>
              </a:solidFill>
              <a:effectLst/>
              <a:latin typeface="Segoe UI" panose="020B0502040204020203" pitchFamily="34" charset="0"/>
            </a:endParaRPr>
          </a:p>
          <a:p>
            <a:pPr marL="0" indent="0">
              <a:buNone/>
            </a:pPr>
            <a:r>
              <a:rPr lang="en-US" b="0" i="0" dirty="0">
                <a:solidFill>
                  <a:srgbClr val="161616"/>
                </a:solidFill>
                <a:effectLst/>
                <a:latin typeface="Segoe UI" panose="020B0502040204020203" pitchFamily="34" charset="0"/>
              </a:rPr>
              <a:t>If you need to apply transformations to the data as it is ingested, or merge data from multiple sources, consider using a </a:t>
            </a:r>
            <a:r>
              <a:rPr lang="en-US" b="1" i="0" dirty="0">
                <a:solidFill>
                  <a:srgbClr val="161616"/>
                </a:solidFill>
                <a:effectLst/>
                <a:latin typeface="Segoe UI" panose="020B0502040204020203" pitchFamily="34" charset="0"/>
              </a:rPr>
              <a:t>Data Flow</a:t>
            </a:r>
            <a:r>
              <a:rPr lang="en-US" b="0" i="0" dirty="0">
                <a:solidFill>
                  <a:srgbClr val="161616"/>
                </a:solidFill>
                <a:effectLst/>
                <a:latin typeface="Segoe UI" panose="020B0502040204020203" pitchFamily="34" charset="0"/>
              </a:rPr>
              <a:t> activity to run a Dataflow Gen2. You can use the Power Query user interface to define a Dataflow Gen2 that includes multiple transformation steps, and include it in a pipeline.</a:t>
            </a:r>
            <a:endParaRPr lang="en-US" dirty="0">
              <a:solidFill>
                <a:schemeClr val="tx1"/>
              </a:soli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2880244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There are many common pipeline scenarios for which Microsoft Fabric includes predefined pipeline templates that you can use and customize as required.</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To create a pipeline based on a template, select the </a:t>
            </a:r>
            <a:r>
              <a:rPr lang="en-US" b="1" i="0" dirty="0">
                <a:solidFill>
                  <a:srgbClr val="E6E6E6"/>
                </a:solidFill>
                <a:effectLst/>
                <a:latin typeface="Segoe UI" panose="020B0502040204020203" pitchFamily="34" charset="0"/>
              </a:rPr>
              <a:t>Choose a task to start</a:t>
            </a:r>
            <a:r>
              <a:rPr lang="en-US" b="0" i="0" dirty="0">
                <a:solidFill>
                  <a:srgbClr val="E6E6E6"/>
                </a:solidFill>
                <a:effectLst/>
                <a:latin typeface="Segoe UI" panose="020B0502040204020203" pitchFamily="34" charset="0"/>
              </a:rPr>
              <a:t> tile in a new pipeline.</a:t>
            </a:r>
          </a:p>
          <a:p>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787956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a:t>
            </a:fld>
            <a:endParaRPr lang="en-US"/>
          </a:p>
        </p:txBody>
      </p:sp>
    </p:spTree>
    <p:extLst>
      <p:ext uri="{BB962C8B-B14F-4D97-AF65-F5344CB8AC3E}">
        <p14:creationId xmlns:p14="http://schemas.microsoft.com/office/powerpoint/2010/main" val="3120263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When you have completed a pipeline, you can use the </a:t>
            </a:r>
            <a:r>
              <a:rPr lang="en-US" b="1" i="0" dirty="0">
                <a:solidFill>
                  <a:srgbClr val="E6E6E6"/>
                </a:solidFill>
                <a:effectLst/>
                <a:latin typeface="Segoe UI" panose="020B0502040204020203" pitchFamily="34" charset="0"/>
              </a:rPr>
              <a:t>Validate</a:t>
            </a:r>
            <a:r>
              <a:rPr lang="en-US" b="0" i="0" dirty="0">
                <a:solidFill>
                  <a:srgbClr val="E6E6E6"/>
                </a:solidFill>
                <a:effectLst/>
                <a:latin typeface="Segoe UI" panose="020B0502040204020203" pitchFamily="34" charset="0"/>
              </a:rPr>
              <a:t> option to check that is configuration is valid, and then either run it interactively or specify a schedule.</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The </a:t>
            </a:r>
            <a:r>
              <a:rPr lang="en-US" b="1" i="0" dirty="0">
                <a:solidFill>
                  <a:srgbClr val="E6E6E6"/>
                </a:solidFill>
                <a:effectLst/>
                <a:latin typeface="Segoe UI" panose="020B0502040204020203" pitchFamily="34" charset="0"/>
              </a:rPr>
              <a:t>Run </a:t>
            </a:r>
            <a:r>
              <a:rPr lang="en-US" b="0" i="0" dirty="0">
                <a:solidFill>
                  <a:srgbClr val="E6E6E6"/>
                </a:solidFill>
                <a:effectLst/>
                <a:latin typeface="Segoe UI" panose="020B0502040204020203" pitchFamily="34" charset="0"/>
              </a:rPr>
              <a:t>button will manually trigger a data pipeline run.</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When you </a:t>
            </a:r>
            <a:r>
              <a:rPr lang="en-US" b="1" i="0" dirty="0">
                <a:solidFill>
                  <a:srgbClr val="E6E6E6"/>
                </a:solidFill>
                <a:effectLst/>
                <a:latin typeface="Segoe UI" panose="020B0502040204020203" pitchFamily="34" charset="0"/>
              </a:rPr>
              <a:t>schedule</a:t>
            </a:r>
            <a:r>
              <a:rPr lang="en-US" b="0" i="0" dirty="0">
                <a:solidFill>
                  <a:srgbClr val="E6E6E6"/>
                </a:solidFill>
                <a:effectLst/>
                <a:latin typeface="Segoe UI" panose="020B0502040204020203" pitchFamily="34" charset="0"/>
              </a:rPr>
              <a:t> a data pipeline run, you can choose the frequency that your pipeline runs. Select </a:t>
            </a:r>
            <a:r>
              <a:rPr lang="en-US" b="1" i="0" dirty="0">
                <a:solidFill>
                  <a:srgbClr val="E6E6E6"/>
                </a:solidFill>
                <a:effectLst/>
                <a:latin typeface="Segoe UI" panose="020B0502040204020203" pitchFamily="34" charset="0"/>
              </a:rPr>
              <a:t>Schedule</a:t>
            </a:r>
            <a:r>
              <a:rPr lang="en-US" b="0" i="0" dirty="0">
                <a:solidFill>
                  <a:srgbClr val="E6E6E6"/>
                </a:solidFill>
                <a:effectLst/>
                <a:latin typeface="Segoe UI" panose="020B0502040204020203" pitchFamily="34" charset="0"/>
              </a:rPr>
              <a:t>, found in the top banner of the </a:t>
            </a:r>
            <a:r>
              <a:rPr lang="en-US" b="1" i="0" dirty="0">
                <a:solidFill>
                  <a:srgbClr val="E6E6E6"/>
                </a:solidFill>
                <a:effectLst/>
                <a:latin typeface="Segoe UI" panose="020B0502040204020203" pitchFamily="34" charset="0"/>
              </a:rPr>
              <a:t>Home</a:t>
            </a:r>
            <a:r>
              <a:rPr lang="en-US" b="0" i="0" dirty="0">
                <a:solidFill>
                  <a:srgbClr val="E6E6E6"/>
                </a:solidFill>
                <a:effectLst/>
                <a:latin typeface="Segoe UI" panose="020B0502040204020203" pitchFamily="34" charset="0"/>
              </a:rPr>
              <a:t> tab, to view your options. By default, your data pipeline won't be set on a schedule.</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When you view a </a:t>
            </a:r>
            <a:r>
              <a:rPr lang="en-US" b="1" i="0" dirty="0">
                <a:solidFill>
                  <a:srgbClr val="E6E6E6"/>
                </a:solidFill>
                <a:effectLst/>
                <a:latin typeface="Segoe UI" panose="020B0502040204020203" pitchFamily="34" charset="0"/>
              </a:rPr>
              <a:t>pipeline run history </a:t>
            </a:r>
            <a:r>
              <a:rPr lang="en-US" b="0" i="0" dirty="0">
                <a:solidFill>
                  <a:srgbClr val="E6E6E6"/>
                </a:solidFill>
                <a:effectLst/>
                <a:latin typeface="Segoe UI" panose="020B0502040204020203" pitchFamily="34" charset="0"/>
              </a:rPr>
              <a:t>from the workspace page, you can select the </a:t>
            </a:r>
            <a:r>
              <a:rPr lang="en-US" b="1" i="0" dirty="0">
                <a:solidFill>
                  <a:srgbClr val="E6E6E6"/>
                </a:solidFill>
                <a:effectLst/>
                <a:latin typeface="Segoe UI" panose="020B0502040204020203" pitchFamily="34" charset="0"/>
              </a:rPr>
              <a:t>Run start</a:t>
            </a:r>
            <a:r>
              <a:rPr lang="en-US" b="0" i="0" dirty="0">
                <a:solidFill>
                  <a:srgbClr val="E6E6E6"/>
                </a:solidFill>
                <a:effectLst/>
                <a:latin typeface="Segoe UI" panose="020B0502040204020203" pitchFamily="34" charset="0"/>
              </a:rPr>
              <a:t> value to see the details of an individual run; including the option to view the individual execution time for each activity as a Gantt chart.</a:t>
            </a:r>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003198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https://aka.ms/mslearn-fabric-pipeline</a:t>
            </a:r>
          </a:p>
          <a:p>
            <a:endParaRPr lang="en-US" dirty="0"/>
          </a:p>
          <a:p>
            <a:r>
              <a:rPr lang="en-US" dirty="0"/>
              <a:t>The estimated time to complete this exercise is</a:t>
            </a:r>
            <a:r>
              <a:rPr lang="en-US" b="1" dirty="0"/>
              <a:t> 60 minutes.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496987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i="1" dirty="0"/>
              <a:t>Allow students a few minutes to think about the questions, and then use the animated slide to reveal the correct answers.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568738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Encourage students to review the online material on Microsoft Learn on which this presentation is based.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1111056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aka.ms/fabric-spark</a:t>
            </a:r>
            <a:br>
              <a:rPr lang="en-US" dirty="0"/>
            </a:br>
            <a:br>
              <a:rPr lang="en-US" dirty="0"/>
            </a:br>
            <a:r>
              <a:rPr lang="en-US" sz="900" b="0" i="0" dirty="0"/>
              <a:t>Before delivering this presentation, review the associated module on Microsoft Learn.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dirty="0"/>
              <a:t>The estimated time to present these slides is 30 minutes.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898721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Apache Spark is an open-source framework for large-scale data processing and analytics. Apache Spark is integrated into Microsoft Fabric to provide a big data platform for analytics.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Fabric Spark clusters provide a powerful, in-memory distributed framework for at-scale data processing. In Microsoft Fabric, Spark can be used together with other analytics services such as lakehouses, notebooks, and data pipelines.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In this section we explore how to use Spark with notebooks to ingest, process, and analyze data in a Fabric lakehouse.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7132559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Apache Spark is a distributed data processing framework that enables large-scale data analytics by coordinating work across multiple processing nodes in a cluster, known in Microsoft Fabric as a </a:t>
            </a:r>
            <a:r>
              <a:rPr lang="en-US" b="0" i="1" dirty="0">
                <a:solidFill>
                  <a:srgbClr val="161616"/>
                </a:solidFill>
                <a:effectLst/>
                <a:latin typeface="Segoe UI" panose="020B0502040204020203" pitchFamily="34" charset="0"/>
              </a:rPr>
              <a:t>Spark pool</a:t>
            </a:r>
            <a:r>
              <a:rPr lang="en-US" b="0" i="0" dirty="0">
                <a:solidFill>
                  <a:srgbClr val="161616"/>
                </a:solidFill>
                <a:effectLst/>
                <a:latin typeface="Segoe UI" panose="020B0502040204020203" pitchFamily="34" charset="0"/>
              </a:rPr>
              <a:t>. Put more simply, Spark uses a "divide and conquer" approach to processing large volumes of data quickly by distributing the work across multiple computers. The process of distributing tasks and collating results is handled for you by Spark.</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Spark can run code written in a wide range of languages, including Java, Scala (a Java-based scripting language), Spark R, Spark SQL, and </a:t>
            </a:r>
            <a:r>
              <a:rPr lang="en-US" b="0" i="0" dirty="0" err="1">
                <a:solidFill>
                  <a:srgbClr val="161616"/>
                </a:solidFill>
                <a:effectLst/>
                <a:latin typeface="Segoe UI" panose="020B0502040204020203" pitchFamily="34" charset="0"/>
              </a:rPr>
              <a:t>PySpark</a:t>
            </a:r>
            <a:r>
              <a:rPr lang="en-US" b="0" i="0" dirty="0">
                <a:solidFill>
                  <a:srgbClr val="161616"/>
                </a:solidFill>
                <a:effectLst/>
                <a:latin typeface="Segoe UI" panose="020B0502040204020203" pitchFamily="34" charset="0"/>
              </a:rPr>
              <a:t> (a Spark-specific variant of Python). In practice, most data engineering and analytics workloads are accomplished using a combination of </a:t>
            </a:r>
            <a:r>
              <a:rPr lang="en-US" b="0" i="0" dirty="0" err="1">
                <a:solidFill>
                  <a:srgbClr val="161616"/>
                </a:solidFill>
                <a:effectLst/>
                <a:latin typeface="Segoe UI" panose="020B0502040204020203" pitchFamily="34" charset="0"/>
              </a:rPr>
              <a:t>PySpark</a:t>
            </a:r>
            <a:r>
              <a:rPr lang="en-US" b="0" i="0" dirty="0">
                <a:solidFill>
                  <a:srgbClr val="161616"/>
                </a:solidFill>
                <a:effectLst/>
                <a:latin typeface="Segoe UI" panose="020B0502040204020203" pitchFamily="34" charset="0"/>
              </a:rPr>
              <a:t> and Spark SQL.</a:t>
            </a:r>
          </a:p>
          <a:p>
            <a:endParaRPr lang="en-US" dirty="0"/>
          </a:p>
          <a:p>
            <a:pPr algn="l"/>
            <a:r>
              <a:rPr lang="en-US" b="0" i="0" dirty="0">
                <a:solidFill>
                  <a:srgbClr val="161616"/>
                </a:solidFill>
                <a:effectLst/>
                <a:latin typeface="Segoe UI" panose="020B0502040204020203" pitchFamily="34" charset="0"/>
              </a:rPr>
              <a:t>A Spark pool consists of compute </a:t>
            </a:r>
            <a:r>
              <a:rPr lang="en-US" b="0" i="1" dirty="0">
                <a:solidFill>
                  <a:srgbClr val="161616"/>
                </a:solidFill>
                <a:effectLst/>
                <a:latin typeface="Segoe UI" panose="020B0502040204020203" pitchFamily="34" charset="0"/>
              </a:rPr>
              <a:t>nodes</a:t>
            </a:r>
            <a:r>
              <a:rPr lang="en-US" b="0" i="0" dirty="0">
                <a:solidFill>
                  <a:srgbClr val="161616"/>
                </a:solidFill>
                <a:effectLst/>
                <a:latin typeface="Segoe UI" panose="020B0502040204020203" pitchFamily="34" charset="0"/>
              </a:rPr>
              <a:t> that distribute data processing tasks. As shown in the diagram, a Spark pool contains two kinds of node:</a:t>
            </a:r>
          </a:p>
          <a:p>
            <a:pPr lvl="1" algn="l">
              <a:spcBef>
                <a:spcPts val="1200"/>
              </a:spcBef>
              <a:spcAft>
                <a:spcPts val="1200"/>
              </a:spcAft>
              <a:buFont typeface="+mj-lt"/>
              <a:buAutoNum type="arabicPeriod"/>
            </a:pPr>
            <a:r>
              <a:rPr lang="en-US" b="0" i="0" dirty="0">
                <a:solidFill>
                  <a:srgbClr val="161616"/>
                </a:solidFill>
                <a:effectLst/>
                <a:latin typeface="Segoe UI" panose="020B0502040204020203" pitchFamily="34" charset="0"/>
              </a:rPr>
              <a:t>A </a:t>
            </a:r>
            <a:r>
              <a:rPr lang="en-US" b="0" i="1" dirty="0">
                <a:solidFill>
                  <a:srgbClr val="161616"/>
                </a:solidFill>
                <a:effectLst/>
                <a:latin typeface="Segoe UI" panose="020B0502040204020203" pitchFamily="34" charset="0"/>
              </a:rPr>
              <a:t>head</a:t>
            </a:r>
            <a:r>
              <a:rPr lang="en-US" b="0" i="0" dirty="0">
                <a:solidFill>
                  <a:srgbClr val="161616"/>
                </a:solidFill>
                <a:effectLst/>
                <a:latin typeface="Segoe UI" panose="020B0502040204020203" pitchFamily="34" charset="0"/>
              </a:rPr>
              <a:t> node in a Spark pool coordinates distributed processes through a </a:t>
            </a:r>
            <a:r>
              <a:rPr lang="en-US" b="0" i="1" dirty="0">
                <a:solidFill>
                  <a:srgbClr val="161616"/>
                </a:solidFill>
                <a:effectLst/>
                <a:latin typeface="Segoe UI" panose="020B0502040204020203" pitchFamily="34" charset="0"/>
              </a:rPr>
              <a:t>driver</a:t>
            </a:r>
            <a:r>
              <a:rPr lang="en-US" b="0" i="0" dirty="0">
                <a:solidFill>
                  <a:srgbClr val="161616"/>
                </a:solidFill>
                <a:effectLst/>
                <a:latin typeface="Segoe UI" panose="020B0502040204020203" pitchFamily="34" charset="0"/>
              </a:rPr>
              <a:t> program.</a:t>
            </a:r>
          </a:p>
          <a:p>
            <a:pPr lvl="1" algn="l">
              <a:spcBef>
                <a:spcPts val="1200"/>
              </a:spcBef>
              <a:spcAft>
                <a:spcPts val="1200"/>
              </a:spcAft>
              <a:buFont typeface="+mj-lt"/>
              <a:buAutoNum type="arabicPeriod"/>
            </a:pPr>
            <a:r>
              <a:rPr lang="en-US" b="0" i="0" dirty="0">
                <a:solidFill>
                  <a:srgbClr val="161616"/>
                </a:solidFill>
                <a:effectLst/>
                <a:latin typeface="Segoe UI" panose="020B0502040204020203" pitchFamily="34" charset="0"/>
              </a:rPr>
              <a:t>The pool includes multiple </a:t>
            </a:r>
            <a:r>
              <a:rPr lang="en-US" b="0" i="1" dirty="0">
                <a:solidFill>
                  <a:srgbClr val="161616"/>
                </a:solidFill>
                <a:effectLst/>
                <a:latin typeface="Segoe UI" panose="020B0502040204020203" pitchFamily="34" charset="0"/>
              </a:rPr>
              <a:t>worker</a:t>
            </a:r>
            <a:r>
              <a:rPr lang="en-US" b="0" i="0" dirty="0">
                <a:solidFill>
                  <a:srgbClr val="161616"/>
                </a:solidFill>
                <a:effectLst/>
                <a:latin typeface="Segoe UI" panose="020B0502040204020203" pitchFamily="34" charset="0"/>
              </a:rPr>
              <a:t> nodes on which </a:t>
            </a:r>
            <a:r>
              <a:rPr lang="en-US" b="0" i="1" dirty="0">
                <a:solidFill>
                  <a:srgbClr val="161616"/>
                </a:solidFill>
                <a:effectLst/>
                <a:latin typeface="Segoe UI" panose="020B0502040204020203" pitchFamily="34" charset="0"/>
              </a:rPr>
              <a:t>executor</a:t>
            </a:r>
            <a:r>
              <a:rPr lang="en-US" b="0" i="0" dirty="0">
                <a:solidFill>
                  <a:srgbClr val="161616"/>
                </a:solidFill>
                <a:effectLst/>
                <a:latin typeface="Segoe UI" panose="020B0502040204020203" pitchFamily="34" charset="0"/>
              </a:rPr>
              <a:t> processes perform the actual data processing tasks.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The Spark pool uses this distributed compute architecture to access and process data in a compatible data store - such as a data lakehouse based in </a:t>
            </a:r>
            <a:r>
              <a:rPr lang="en-US" b="0" i="0" dirty="0" err="1">
                <a:solidFill>
                  <a:srgbClr val="161616"/>
                </a:solidFill>
                <a:effectLst/>
                <a:latin typeface="Segoe UI" panose="020B0502040204020203" pitchFamily="34" charset="0"/>
              </a:rPr>
              <a:t>OneLake</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spcBef>
                <a:spcPts val="2250"/>
              </a:spcBef>
              <a:spcAft>
                <a:spcPts val="1350"/>
              </a:spcAft>
            </a:pPr>
            <a:r>
              <a:rPr lang="en-US" b="1" i="0" dirty="0">
                <a:solidFill>
                  <a:srgbClr val="161616"/>
                </a:solidFill>
                <a:effectLst/>
                <a:latin typeface="Segoe UI" panose="020B0502040204020203" pitchFamily="34" charset="0"/>
              </a:rPr>
              <a:t>Spark pools in Microsoft Fabric</a:t>
            </a:r>
          </a:p>
          <a:p>
            <a:pPr algn="l"/>
            <a:r>
              <a:rPr lang="en-US" b="0" i="0" dirty="0">
                <a:solidFill>
                  <a:srgbClr val="161616"/>
                </a:solidFill>
                <a:effectLst/>
                <a:latin typeface="Segoe UI" panose="020B0502040204020203" pitchFamily="34" charset="0"/>
              </a:rPr>
              <a:t>Microsoft Fabric provides a </a:t>
            </a:r>
            <a:r>
              <a:rPr lang="en-US" b="0" i="1" dirty="0">
                <a:solidFill>
                  <a:srgbClr val="161616"/>
                </a:solidFill>
                <a:effectLst/>
                <a:latin typeface="Segoe UI" panose="020B0502040204020203" pitchFamily="34" charset="0"/>
              </a:rPr>
              <a:t>starter pool</a:t>
            </a:r>
            <a:r>
              <a:rPr lang="en-US" b="0" i="0" dirty="0">
                <a:solidFill>
                  <a:srgbClr val="161616"/>
                </a:solidFill>
                <a:effectLst/>
                <a:latin typeface="Segoe UI" panose="020B0502040204020203" pitchFamily="34" charset="0"/>
              </a:rPr>
              <a:t> in each workspace, enabling Spark jobs to be started and run quickly with minimal setup and configuration. You can configure the starter pool to optimize the nodes it contains in accordance with your specific workload needs or cost constraints.</a:t>
            </a:r>
          </a:p>
          <a:p>
            <a:pPr algn="l"/>
            <a:endParaRPr lang="en-US" b="0" i="0" dirty="0">
              <a:solidFill>
                <a:srgbClr val="161616"/>
              </a:solidFill>
              <a:effectLst/>
              <a:latin typeface="Segoe UI" panose="020B0502040204020203" pitchFamily="34" charset="0"/>
            </a:endParaRPr>
          </a:p>
          <a:p>
            <a:pPr algn="l">
              <a:spcBef>
                <a:spcPts val="2250"/>
              </a:spcBef>
              <a:spcAft>
                <a:spcPts val="1350"/>
              </a:spcAft>
            </a:pPr>
            <a:r>
              <a:rPr lang="en-US" b="1" dirty="0"/>
              <a:t>Note:</a:t>
            </a:r>
            <a:r>
              <a:rPr lang="en-US" dirty="0"/>
              <a:t> </a:t>
            </a:r>
            <a:r>
              <a:rPr lang="en-US" b="0" i="0" dirty="0">
                <a:solidFill>
                  <a:srgbClr val="161616"/>
                </a:solidFill>
                <a:effectLst/>
                <a:latin typeface="Segoe UI" panose="020B0502040204020203" pitchFamily="34" charset="0"/>
              </a:rPr>
              <a:t>Administrators can manage Spark settings at a Fabric capacity level, enabling them to restrict and override Spark settings in workspaces within an organization.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1118603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Apache Spark is often used in conjunction with a data lake architecture to process and analyze large volumes of data stored in the data lake. Use Spark in Fabric to continue transforming data or to build a machine learning model.</a:t>
            </a:r>
          </a:p>
          <a:p>
            <a:endParaRPr lang="en-US" b="0" i="0" dirty="0">
              <a:solidFill>
                <a:srgbClr val="D1D5DB"/>
              </a:solidFill>
              <a:effectLst/>
              <a:latin typeface="Söhne"/>
            </a:endParaRPr>
          </a:p>
          <a:p>
            <a:pPr algn="l"/>
            <a:r>
              <a:rPr lang="en-US" b="0" i="0" dirty="0">
                <a:solidFill>
                  <a:srgbClr val="E6E6E6"/>
                </a:solidFill>
                <a:effectLst/>
                <a:latin typeface="Segoe UI" panose="020B0502040204020203" pitchFamily="34" charset="0"/>
              </a:rPr>
              <a:t>Apache Spark is distributed data processing framework that enables large-scale data analytics by coordinating work across multiple processing nodes in a cluster. Put more simply, Spark uses a "divide and conquer" approach to processing large volumes of data quickly by distributing the work across multiple computers. The process of distributing tasks and collating results is handled for you by Spark. </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You submit a data processing job in the form of some code that initiates a </a:t>
            </a:r>
            <a:r>
              <a:rPr lang="en-US" b="0" i="1" dirty="0">
                <a:solidFill>
                  <a:srgbClr val="E6E6E6"/>
                </a:solidFill>
                <a:effectLst/>
                <a:latin typeface="Segoe UI" panose="020B0502040204020203" pitchFamily="34" charset="0"/>
              </a:rPr>
              <a:t>driver</a:t>
            </a:r>
            <a:r>
              <a:rPr lang="en-US" b="0" i="0" dirty="0">
                <a:solidFill>
                  <a:srgbClr val="E6E6E6"/>
                </a:solidFill>
                <a:effectLst/>
                <a:latin typeface="Segoe UI" panose="020B0502040204020203" pitchFamily="34" charset="0"/>
              </a:rPr>
              <a:t> program, which uses a cluster management object called the </a:t>
            </a:r>
            <a:r>
              <a:rPr lang="en-US" b="0" i="1" dirty="0" err="1">
                <a:solidFill>
                  <a:srgbClr val="E6E6E6"/>
                </a:solidFill>
                <a:effectLst/>
                <a:latin typeface="Segoe UI" panose="020B0502040204020203" pitchFamily="34" charset="0"/>
              </a:rPr>
              <a:t>SparkContext</a:t>
            </a:r>
            <a:r>
              <a:rPr lang="en-US" b="0" i="0" dirty="0">
                <a:solidFill>
                  <a:srgbClr val="E6E6E6"/>
                </a:solidFill>
                <a:effectLst/>
                <a:latin typeface="Segoe UI" panose="020B0502040204020203" pitchFamily="34" charset="0"/>
              </a:rPr>
              <a:t> to manage the distribution of processing in the Spark cluster. In most cases, these details are abstracted - you just need to write the code required to perform the data operations you need.</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Spark can run code written in a wide range of languages, including Java, Scala (a Java-based scripting language), Spark R, Spark SQL, and </a:t>
            </a:r>
            <a:r>
              <a:rPr lang="en-US" b="0" i="0" dirty="0" err="1">
                <a:solidFill>
                  <a:srgbClr val="E6E6E6"/>
                </a:solidFill>
                <a:effectLst/>
                <a:latin typeface="Segoe UI" panose="020B0502040204020203" pitchFamily="34" charset="0"/>
              </a:rPr>
              <a:t>PySpark</a:t>
            </a:r>
            <a:r>
              <a:rPr lang="en-US" b="0" i="0" dirty="0">
                <a:solidFill>
                  <a:srgbClr val="E6E6E6"/>
                </a:solidFill>
                <a:effectLst/>
                <a:latin typeface="Segoe UI" panose="020B0502040204020203" pitchFamily="34" charset="0"/>
              </a:rPr>
              <a:t> (a Spark-specific variant of Python). Most data engineering and analytics workloads are accomplished using a combination of </a:t>
            </a:r>
            <a:r>
              <a:rPr lang="en-US" b="0" i="0" dirty="0" err="1">
                <a:solidFill>
                  <a:srgbClr val="E6E6E6"/>
                </a:solidFill>
                <a:effectLst/>
                <a:latin typeface="Segoe UI" panose="020B0502040204020203" pitchFamily="34" charset="0"/>
              </a:rPr>
              <a:t>PySpark</a:t>
            </a:r>
            <a:r>
              <a:rPr lang="en-US" b="0" i="0" dirty="0">
                <a:solidFill>
                  <a:srgbClr val="E6E6E6"/>
                </a:solidFill>
                <a:effectLst/>
                <a:latin typeface="Segoe UI" panose="020B0502040204020203" pitchFamily="34" charset="0"/>
              </a:rPr>
              <a:t> and Spark SQL.</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Settings</a:t>
            </a:r>
            <a:br>
              <a:rPr lang="en-US" b="0" i="0" dirty="0">
                <a:solidFill>
                  <a:srgbClr val="E6E6E6"/>
                </a:solidFill>
                <a:effectLst/>
                <a:latin typeface="Segoe UI" panose="020B0502040204020203" pitchFamily="34" charset="0"/>
              </a:rPr>
            </a:br>
            <a:br>
              <a:rPr lang="en-US" b="0" i="0" dirty="0">
                <a:solidFill>
                  <a:srgbClr val="E6E6E6"/>
                </a:solidFill>
                <a:effectLst/>
                <a:latin typeface="Segoe UI" panose="020B0502040204020203" pitchFamily="34" charset="0"/>
              </a:rPr>
            </a:br>
            <a:r>
              <a:rPr lang="en-US" b="0" i="0" dirty="0">
                <a:solidFill>
                  <a:srgbClr val="E6E6E6"/>
                </a:solidFill>
                <a:effectLst/>
                <a:latin typeface="Segoe UI" panose="020B0502040204020203" pitchFamily="34" charset="0"/>
              </a:rPr>
              <a:t>In Microsoft Fabric, each workspace is assigned a Spark cluster. An administrator can manage settings for the Spark cluster in the </a:t>
            </a:r>
            <a:r>
              <a:rPr lang="en-US" b="1" i="0" dirty="0">
                <a:solidFill>
                  <a:srgbClr val="E6E6E6"/>
                </a:solidFill>
                <a:effectLst/>
                <a:latin typeface="Segoe UI" panose="020B0502040204020203" pitchFamily="34" charset="0"/>
              </a:rPr>
              <a:t>Data Engineering/Science</a:t>
            </a:r>
            <a:r>
              <a:rPr lang="en-US" b="0" i="0" dirty="0">
                <a:solidFill>
                  <a:srgbClr val="E6E6E6"/>
                </a:solidFill>
                <a:effectLst/>
                <a:latin typeface="Segoe UI" panose="020B0502040204020203" pitchFamily="34" charset="0"/>
              </a:rPr>
              <a:t> section of the workspace settings.</a:t>
            </a:r>
          </a:p>
          <a:p>
            <a:pPr algn="l"/>
            <a:endParaRPr lang="en-US" b="1"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Libraries</a:t>
            </a:r>
            <a:br>
              <a:rPr lang="en-US" b="0" i="0" dirty="0">
                <a:solidFill>
                  <a:srgbClr val="E6E6E6"/>
                </a:solidFill>
                <a:effectLst/>
                <a:latin typeface="Segoe UI" panose="020B0502040204020203" pitchFamily="34" charset="0"/>
              </a:rPr>
            </a:br>
            <a:br>
              <a:rPr lang="en-US" b="0" i="0" dirty="0">
                <a:solidFill>
                  <a:srgbClr val="E6E6E6"/>
                </a:solidFill>
                <a:effectLst/>
                <a:latin typeface="Segoe UI" panose="020B0502040204020203" pitchFamily="34" charset="0"/>
              </a:rPr>
            </a:br>
            <a:r>
              <a:rPr lang="en-US" b="0" i="0" dirty="0">
                <a:solidFill>
                  <a:srgbClr val="E6E6E6"/>
                </a:solidFill>
                <a:effectLst/>
                <a:latin typeface="Segoe UI" panose="020B0502040204020203" pitchFamily="34" charset="0"/>
              </a:rPr>
              <a:t>The Spark open source ecosystem includes a wide selection of code libraries for common (and sometimes very specialized) tasks. Since a great deal of Spark processing is performed using </a:t>
            </a:r>
            <a:r>
              <a:rPr lang="en-US" b="0" i="0" dirty="0" err="1">
                <a:solidFill>
                  <a:srgbClr val="E6E6E6"/>
                </a:solidFill>
                <a:effectLst/>
                <a:latin typeface="Segoe UI" panose="020B0502040204020203" pitchFamily="34" charset="0"/>
              </a:rPr>
              <a:t>PySpark</a:t>
            </a:r>
            <a:r>
              <a:rPr lang="en-US" b="0" i="0" dirty="0">
                <a:solidFill>
                  <a:srgbClr val="E6E6E6"/>
                </a:solidFill>
                <a:effectLst/>
                <a:latin typeface="Segoe UI" panose="020B0502040204020203" pitchFamily="34" charset="0"/>
              </a:rPr>
              <a:t>, the huge range of Python libraries ensures that whatever the task you need to perform, there's probably a library to help.</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2624473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This is a build slide.</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To edit and run Spark code in Microsoft Fabric, you can use </a:t>
            </a:r>
            <a:r>
              <a:rPr lang="en-US" b="0" i="1" dirty="0">
                <a:solidFill>
                  <a:srgbClr val="E6E6E6"/>
                </a:solidFill>
                <a:effectLst/>
                <a:latin typeface="Segoe UI" panose="020B0502040204020203" pitchFamily="34" charset="0"/>
              </a:rPr>
              <a:t>notebooks</a:t>
            </a:r>
            <a:r>
              <a:rPr lang="en-US" b="0" i="0" dirty="0">
                <a:solidFill>
                  <a:srgbClr val="E6E6E6"/>
                </a:solidFill>
                <a:effectLst/>
                <a:latin typeface="Segoe UI" panose="020B0502040204020203" pitchFamily="34" charset="0"/>
              </a:rPr>
              <a:t>, or you can define a </a:t>
            </a:r>
            <a:r>
              <a:rPr lang="en-US" b="0" i="1" dirty="0">
                <a:solidFill>
                  <a:srgbClr val="E6E6E6"/>
                </a:solidFill>
                <a:effectLst/>
                <a:latin typeface="Segoe UI" panose="020B0502040204020203" pitchFamily="34" charset="0"/>
              </a:rPr>
              <a:t>Spark job</a:t>
            </a:r>
            <a:r>
              <a:rPr lang="en-US" b="0" i="0" dirty="0">
                <a:solidFill>
                  <a:srgbClr val="E6E6E6"/>
                </a:solidFill>
                <a:effectLst/>
                <a:latin typeface="Segoe UI" panose="020B0502040204020203" pitchFamily="34" charset="0"/>
              </a:rPr>
              <a:t>.</a:t>
            </a:r>
            <a:br>
              <a:rPr lang="en-US" b="0" i="0" dirty="0">
                <a:solidFill>
                  <a:srgbClr val="E6E6E6"/>
                </a:solidFill>
                <a:effectLst/>
                <a:latin typeface="Segoe UI" panose="020B0502040204020203" pitchFamily="34" charset="0"/>
              </a:rPr>
            </a:br>
            <a:br>
              <a:rPr lang="en-US" b="0" i="0" dirty="0">
                <a:solidFill>
                  <a:srgbClr val="E6E6E6"/>
                </a:solidFill>
                <a:effectLst/>
                <a:latin typeface="Segoe UI" panose="020B0502040204020203" pitchFamily="34" charset="0"/>
              </a:rPr>
            </a:br>
            <a:r>
              <a:rPr lang="en-US" b="0" i="0" dirty="0">
                <a:solidFill>
                  <a:srgbClr val="E6E6E6"/>
                </a:solidFill>
                <a:effectLst/>
                <a:latin typeface="Segoe UI" panose="020B0502040204020203" pitchFamily="34" charset="0"/>
              </a:rPr>
              <a:t>Click</a:t>
            </a:r>
            <a:br>
              <a:rPr lang="en-US" b="0" i="0" dirty="0">
                <a:solidFill>
                  <a:srgbClr val="E6E6E6"/>
                </a:solidFill>
                <a:effectLst/>
                <a:latin typeface="Segoe UI" panose="020B0502040204020203" pitchFamily="34" charset="0"/>
              </a:rPr>
            </a:br>
            <a:br>
              <a:rPr lang="en-US" b="0" i="0" dirty="0">
                <a:solidFill>
                  <a:srgbClr val="E6E6E6"/>
                </a:solidFill>
                <a:effectLst/>
                <a:latin typeface="Segoe UI" panose="020B0502040204020203" pitchFamily="34" charset="0"/>
              </a:rPr>
            </a:br>
            <a:r>
              <a:rPr lang="en-US" b="0" i="0" dirty="0">
                <a:solidFill>
                  <a:srgbClr val="E6E6E6"/>
                </a:solidFill>
                <a:effectLst/>
                <a:latin typeface="Segoe UI" panose="020B0502040204020203" pitchFamily="34" charset="0"/>
              </a:rPr>
              <a:t>1. </a:t>
            </a:r>
            <a:r>
              <a:rPr lang="en-US" b="1" i="0" dirty="0">
                <a:solidFill>
                  <a:srgbClr val="E6E6E6"/>
                </a:solidFill>
                <a:effectLst/>
                <a:latin typeface="Segoe UI" panose="020B0502040204020203" pitchFamily="34" charset="0"/>
              </a:rPr>
              <a:t>Run Spark in a notebook</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When you want to use Spark to explore and analyze data interactively, use a notebook. Notebooks enable you to combine text, images, and code written in multiple languages to create an interactive artifact that you can share with others and collaborate.</a:t>
            </a:r>
            <a:br>
              <a:rPr lang="en-US" b="0" i="0" dirty="0">
                <a:solidFill>
                  <a:srgbClr val="E6E6E6"/>
                </a:solidFill>
                <a:effectLst/>
                <a:latin typeface="Segoe UI" panose="020B0502040204020203" pitchFamily="34" charset="0"/>
              </a:rPr>
            </a:br>
            <a:br>
              <a:rPr lang="en-US" b="0" i="0" dirty="0">
                <a:solidFill>
                  <a:srgbClr val="E6E6E6"/>
                </a:solidFill>
                <a:effectLst/>
                <a:latin typeface="Segoe UI" panose="020B0502040204020203" pitchFamily="34" charset="0"/>
              </a:rPr>
            </a:br>
            <a:r>
              <a:rPr lang="en-US" b="0" i="0" dirty="0">
                <a:solidFill>
                  <a:srgbClr val="E6E6E6"/>
                </a:solidFill>
                <a:effectLst/>
                <a:latin typeface="Segoe UI" panose="020B0502040204020203" pitchFamily="34" charset="0"/>
              </a:rPr>
              <a:t>Notebooks consist of one or more </a:t>
            </a:r>
            <a:r>
              <a:rPr lang="en-US" b="0" i="1" dirty="0">
                <a:solidFill>
                  <a:srgbClr val="E6E6E6"/>
                </a:solidFill>
                <a:effectLst/>
                <a:latin typeface="Segoe UI" panose="020B0502040204020203" pitchFamily="34" charset="0"/>
              </a:rPr>
              <a:t>cells</a:t>
            </a:r>
            <a:r>
              <a:rPr lang="en-US" b="0" i="0" dirty="0">
                <a:solidFill>
                  <a:srgbClr val="E6E6E6"/>
                </a:solidFill>
                <a:effectLst/>
                <a:latin typeface="Segoe UI" panose="020B0502040204020203" pitchFamily="34" charset="0"/>
              </a:rPr>
              <a:t>, each of which can contain markdown-formatted content or executable code. You can run the code interactively in the notebook and see the results immediately.</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Click</a:t>
            </a:r>
          </a:p>
          <a:p>
            <a:br>
              <a:rPr lang="en-US" b="0" i="0" dirty="0">
                <a:solidFill>
                  <a:srgbClr val="E6E6E6"/>
                </a:solidFill>
                <a:effectLst/>
                <a:latin typeface="Segoe UI" panose="020B0502040204020203" pitchFamily="34" charset="0"/>
              </a:rPr>
            </a:br>
            <a:r>
              <a:rPr lang="en-US" b="0" i="0" dirty="0">
                <a:solidFill>
                  <a:srgbClr val="E6E6E6"/>
                </a:solidFill>
                <a:effectLst/>
                <a:latin typeface="Segoe UI" panose="020B0502040204020203" pitchFamily="34" charset="0"/>
              </a:rPr>
              <a:t>2. </a:t>
            </a:r>
            <a:r>
              <a:rPr lang="en-US" b="1" i="0" dirty="0">
                <a:solidFill>
                  <a:srgbClr val="E6E6E6"/>
                </a:solidFill>
                <a:effectLst/>
                <a:latin typeface="Segoe UI" panose="020B0502040204020203" pitchFamily="34" charset="0"/>
              </a:rPr>
              <a:t>Define a Spark job</a:t>
            </a:r>
            <a:br>
              <a:rPr lang="en-US" b="0" i="0" dirty="0">
                <a:solidFill>
                  <a:srgbClr val="E6E6E6"/>
                </a:solidFill>
                <a:effectLst/>
                <a:latin typeface="Segoe UI" panose="020B0502040204020203" pitchFamily="34" charset="0"/>
              </a:rPr>
            </a:br>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If you want to use Spark to ingest and transform data </a:t>
            </a:r>
            <a:r>
              <a:rPr lang="en-US" b="0" i="0" u="sng" dirty="0">
                <a:solidFill>
                  <a:srgbClr val="E6E6E6"/>
                </a:solidFill>
                <a:effectLst/>
                <a:latin typeface="Segoe UI" panose="020B0502040204020203" pitchFamily="34" charset="0"/>
              </a:rPr>
              <a:t>as part of an automated process</a:t>
            </a:r>
            <a:r>
              <a:rPr lang="en-US" b="0" i="0" dirty="0">
                <a:solidFill>
                  <a:srgbClr val="E6E6E6"/>
                </a:solidFill>
                <a:effectLst/>
                <a:latin typeface="Segoe UI" panose="020B0502040204020203" pitchFamily="34" charset="0"/>
              </a:rPr>
              <a:t>, you can define a Spark job to run a script on-demand or based on a schedule. To configure a Spark job, create a Spark Job Definition in your workspace and specify the script it should run. You can also specify a reference file (for example, a Python code file containing definitions of functions that are used in your script) and a reference to a specific lakehouse containing data that the script processes.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436081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This is a build slide.</a:t>
            </a:r>
          </a:p>
          <a:p>
            <a:endParaRPr lang="en-US" b="0" i="0" dirty="0">
              <a:solidFill>
                <a:srgbClr val="D1D5DB"/>
              </a:solidFill>
              <a:effectLst/>
              <a:latin typeface="Söhne"/>
            </a:endParaRPr>
          </a:p>
          <a:p>
            <a:r>
              <a:rPr lang="en-US" b="0" i="0" dirty="0">
                <a:solidFill>
                  <a:srgbClr val="D1D5DB"/>
                </a:solidFill>
                <a:effectLst/>
                <a:latin typeface="Söhne"/>
              </a:rPr>
              <a:t>Working with data in a dataframe (within a notebook) combines the interactivity of data exploration, expressive data manipulation capabilities, visualizations, collaborative analysis, iterative development, and documentation in a single environment.</a:t>
            </a:r>
          </a:p>
          <a:p>
            <a:endParaRPr lang="en-US" b="0" i="0" dirty="0">
              <a:solidFill>
                <a:srgbClr val="D1D5DB"/>
              </a:solidFill>
              <a:effectLst/>
              <a:latin typeface="Söhne"/>
            </a:endParaRPr>
          </a:p>
          <a:p>
            <a:r>
              <a:rPr lang="en-US" b="0" i="0" dirty="0">
                <a:solidFill>
                  <a:srgbClr val="E6E6E6"/>
                </a:solidFill>
                <a:effectLst/>
                <a:latin typeface="Segoe UI" panose="020B0502040204020203" pitchFamily="34" charset="0"/>
              </a:rPr>
              <a:t>Natively, Spark uses a data structure called a </a:t>
            </a:r>
            <a:r>
              <a:rPr lang="en-US" b="0" i="1" dirty="0">
                <a:solidFill>
                  <a:srgbClr val="E6E6E6"/>
                </a:solidFill>
                <a:effectLst/>
                <a:latin typeface="Segoe UI" panose="020B0502040204020203" pitchFamily="34" charset="0"/>
              </a:rPr>
              <a:t>resilient distributed dataset</a:t>
            </a:r>
            <a:r>
              <a:rPr lang="en-US" b="0" i="0" dirty="0">
                <a:solidFill>
                  <a:srgbClr val="E6E6E6"/>
                </a:solidFill>
                <a:effectLst/>
                <a:latin typeface="Segoe UI" panose="020B0502040204020203" pitchFamily="34" charset="0"/>
              </a:rPr>
              <a:t> (RDD); but while you </a:t>
            </a:r>
            <a:r>
              <a:rPr lang="en-US" b="0" i="1" dirty="0">
                <a:solidFill>
                  <a:srgbClr val="E6E6E6"/>
                </a:solidFill>
                <a:effectLst/>
                <a:latin typeface="Segoe UI" panose="020B0502040204020203" pitchFamily="34" charset="0"/>
              </a:rPr>
              <a:t>can</a:t>
            </a:r>
            <a:r>
              <a:rPr lang="en-US" b="0" i="0" dirty="0">
                <a:solidFill>
                  <a:srgbClr val="E6E6E6"/>
                </a:solidFill>
                <a:effectLst/>
                <a:latin typeface="Segoe UI" panose="020B0502040204020203" pitchFamily="34" charset="0"/>
              </a:rPr>
              <a:t> write code that works directly with RDDs, the most commonly used data structure for working with structured data in Spark is the </a:t>
            </a:r>
            <a:r>
              <a:rPr lang="en-US" b="0" i="1" dirty="0">
                <a:solidFill>
                  <a:srgbClr val="E6E6E6"/>
                </a:solidFill>
                <a:effectLst/>
                <a:latin typeface="Segoe UI" panose="020B0502040204020203" pitchFamily="34" charset="0"/>
              </a:rPr>
              <a:t>dataframe</a:t>
            </a:r>
            <a:r>
              <a:rPr lang="en-US" b="0" i="0" dirty="0">
                <a:solidFill>
                  <a:srgbClr val="E6E6E6"/>
                </a:solidFill>
                <a:effectLst/>
                <a:latin typeface="Segoe UI" panose="020B0502040204020203" pitchFamily="34" charset="0"/>
              </a:rPr>
              <a:t>, which is provided as part of the </a:t>
            </a:r>
            <a:r>
              <a:rPr lang="en-US" b="0" i="1" dirty="0">
                <a:solidFill>
                  <a:srgbClr val="E6E6E6"/>
                </a:solidFill>
                <a:effectLst/>
                <a:latin typeface="Segoe UI" panose="020B0502040204020203" pitchFamily="34" charset="0"/>
              </a:rPr>
              <a:t>Spark SQL</a:t>
            </a:r>
            <a:r>
              <a:rPr lang="en-US" b="0" i="0" dirty="0">
                <a:solidFill>
                  <a:srgbClr val="E6E6E6"/>
                </a:solidFill>
                <a:effectLst/>
                <a:latin typeface="Segoe UI" panose="020B0502040204020203" pitchFamily="34" charset="0"/>
              </a:rPr>
              <a:t> library. Dataframes in Spark are similar to those in the ubiquitous </a:t>
            </a:r>
            <a:r>
              <a:rPr lang="en-US" b="0" i="1" dirty="0">
                <a:solidFill>
                  <a:srgbClr val="E6E6E6"/>
                </a:solidFill>
                <a:effectLst/>
                <a:latin typeface="Segoe UI" panose="020B0502040204020203" pitchFamily="34" charset="0"/>
              </a:rPr>
              <a:t>Pandas</a:t>
            </a:r>
            <a:r>
              <a:rPr lang="en-US" b="0" i="0" dirty="0">
                <a:solidFill>
                  <a:srgbClr val="E6E6E6"/>
                </a:solidFill>
                <a:effectLst/>
                <a:latin typeface="Segoe UI" panose="020B0502040204020203" pitchFamily="34" charset="0"/>
              </a:rPr>
              <a:t> Python library, but optimized to work in Spark's distributed processing environment.</a:t>
            </a:r>
          </a:p>
          <a:p>
            <a:endParaRPr lang="en-US" b="0" i="0" dirty="0">
              <a:solidFill>
                <a:srgbClr val="E6E6E6"/>
              </a:solidFill>
              <a:effectLst/>
              <a:latin typeface="Segoe UI" panose="020B0502040204020203" pitchFamily="34" charset="0"/>
            </a:endParaRPr>
          </a:p>
          <a:p>
            <a:r>
              <a:rPr lang="en-US" b="1" i="0" dirty="0">
                <a:solidFill>
                  <a:srgbClr val="E6E6E6"/>
                </a:solidFill>
                <a:effectLst/>
                <a:latin typeface="Segoe UI" panose="020B0502040204020203" pitchFamily="34" charset="0"/>
              </a:rPr>
              <a:t>Inferring a schema</a:t>
            </a:r>
          </a:p>
          <a:p>
            <a:endParaRPr lang="en-US" b="1"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Suppose you have a comma-delimited text file named </a:t>
            </a:r>
            <a:r>
              <a:rPr lang="en-US" b="1" i="0" dirty="0">
                <a:solidFill>
                  <a:srgbClr val="E6E6E6"/>
                </a:solidFill>
                <a:effectLst/>
                <a:latin typeface="Segoe UI" panose="020B0502040204020203" pitchFamily="34" charset="0"/>
              </a:rPr>
              <a:t>products.csv</a:t>
            </a:r>
            <a:r>
              <a:rPr lang="en-US" b="0" i="0" dirty="0">
                <a:solidFill>
                  <a:srgbClr val="E6E6E6"/>
                </a:solidFill>
                <a:effectLst/>
                <a:latin typeface="Segoe UI" panose="020B0502040204020203" pitchFamily="34" charset="0"/>
              </a:rPr>
              <a:t> in the </a:t>
            </a:r>
            <a:r>
              <a:rPr lang="en-US" b="1" i="0" dirty="0">
                <a:solidFill>
                  <a:srgbClr val="E6E6E6"/>
                </a:solidFill>
                <a:effectLst/>
                <a:latin typeface="Segoe UI" panose="020B0502040204020203" pitchFamily="34" charset="0"/>
              </a:rPr>
              <a:t>Files/data</a:t>
            </a:r>
            <a:r>
              <a:rPr lang="en-US" b="0" i="0" dirty="0">
                <a:solidFill>
                  <a:srgbClr val="E6E6E6"/>
                </a:solidFill>
                <a:effectLst/>
                <a:latin typeface="Segoe UI" panose="020B0502040204020203" pitchFamily="34" charset="0"/>
              </a:rPr>
              <a:t> folder in your lakehouse. In a Spark notebook, you could use the following </a:t>
            </a:r>
            <a:r>
              <a:rPr lang="en-US" b="0" i="0" dirty="0" err="1">
                <a:solidFill>
                  <a:srgbClr val="E6E6E6"/>
                </a:solidFill>
                <a:effectLst/>
                <a:latin typeface="Segoe UI" panose="020B0502040204020203" pitchFamily="34" charset="0"/>
              </a:rPr>
              <a:t>PySpark</a:t>
            </a:r>
            <a:r>
              <a:rPr lang="en-US" b="0" i="0" dirty="0">
                <a:solidFill>
                  <a:srgbClr val="E6E6E6"/>
                </a:solidFill>
                <a:effectLst/>
                <a:latin typeface="Segoe UI" panose="020B0502040204020203" pitchFamily="34" charset="0"/>
              </a:rPr>
              <a:t> code to load the file data into a dataframe and display the first 10 rows.</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The dataframe includes standard functionality for transforming data.</a:t>
            </a:r>
          </a:p>
          <a:p>
            <a:endParaRPr lang="en-US" b="0" i="0" dirty="0">
              <a:solidFill>
                <a:srgbClr val="E6E6E6"/>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E6E6E6"/>
                </a:solidFill>
                <a:effectLst/>
                <a:latin typeface="Segoe UI" panose="020B0502040204020203" pitchFamily="34" charset="0"/>
              </a:rPr>
              <a:t>Click to see: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1" i="0" dirty="0">
              <a:solidFill>
                <a:srgbClr val="E6E6E6"/>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dirty="0">
                <a:solidFill>
                  <a:srgbClr val="E6E6E6"/>
                </a:solidFill>
                <a:effectLst/>
                <a:latin typeface="Segoe UI" panose="020B0502040204020203" pitchFamily="34" charset="0"/>
              </a:rPr>
              <a:t>Specifying an explicit schema</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In the previous example, the first row of the CSV file contained the column names, and Spark was able to infer the data type of each column from the data it contains. You can also specify an explicit schema for the data, which is useful when the column names aren't included in the data file.</a:t>
            </a:r>
          </a:p>
          <a:p>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502104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is a build slide.</a:t>
            </a:r>
            <a:br>
              <a:rPr lang="en-US" dirty="0"/>
            </a:br>
            <a:br>
              <a:rPr lang="en-US" dirty="0"/>
            </a:br>
            <a:r>
              <a:rPr lang="en-US" dirty="0"/>
              <a:t>Scalable analytics can be complex, fragmented, and expensive. </a:t>
            </a:r>
            <a:r>
              <a:rPr lang="en-US" b="0" i="0" dirty="0">
                <a:solidFill>
                  <a:srgbClr val="E6E6E6"/>
                </a:solidFill>
                <a:effectLst/>
                <a:latin typeface="Segoe UI" panose="020B0502040204020203" pitchFamily="34" charset="0"/>
              </a:rPr>
              <a:t>With Microsoft Fabric, you don't have to spend all of your time combining various services from different vendors. Instead, you can use a single product that is easy to understand, set up, create, and manage. Fabric is a unified </a:t>
            </a:r>
            <a:r>
              <a:rPr lang="en-US" b="0" i="1" dirty="0">
                <a:solidFill>
                  <a:srgbClr val="E6E6E6"/>
                </a:solidFill>
                <a:effectLst/>
                <a:latin typeface="Segoe UI" panose="020B0502040204020203" pitchFamily="34" charset="0"/>
              </a:rPr>
              <a:t>software-as-a-service</a:t>
            </a:r>
            <a:r>
              <a:rPr lang="en-US" b="0" i="0" dirty="0">
                <a:solidFill>
                  <a:srgbClr val="E6E6E6"/>
                </a:solidFill>
                <a:effectLst/>
                <a:latin typeface="Segoe UI" panose="020B0502040204020203" pitchFamily="34" charset="0"/>
              </a:rPr>
              <a:t> (SaaS) offering, with all your data stored in a single open format in OneLake.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dirty="0">
              <a:solidFill>
                <a:srgbClr val="E6E6E6"/>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dirty="0">
                <a:solidFill>
                  <a:srgbClr val="E6E6E6"/>
                </a:solidFill>
                <a:effectLst/>
                <a:latin typeface="Segoe UI" panose="020B0502040204020203" pitchFamily="34" charset="0"/>
              </a:rPr>
              <a:t>Click</a:t>
            </a:r>
            <a:r>
              <a:rPr lang="en-US" b="0" i="0" dirty="0">
                <a:solidFill>
                  <a:srgbClr val="E6E6E6"/>
                </a:solidFill>
                <a:effectLst/>
                <a:latin typeface="Segoe UI" panose="020B0502040204020203" pitchFamily="34" charset="0"/>
              </a:rPr>
              <a:t> to remove descriptions of the experiences.</a:t>
            </a:r>
            <a:br>
              <a:rPr lang="en-US" b="0" i="0" dirty="0">
                <a:solidFill>
                  <a:srgbClr val="E6E6E6"/>
                </a:solidFill>
                <a:effectLst/>
                <a:latin typeface="Segoe UI" panose="020B0502040204020203" pitchFamily="34" charset="0"/>
              </a:rPr>
            </a:br>
            <a:br>
              <a:rPr lang="en-US" b="0" i="0" dirty="0">
                <a:solidFill>
                  <a:srgbClr val="E6E6E6"/>
                </a:solidFill>
                <a:effectLst/>
                <a:latin typeface="Segoe UI" panose="020B0502040204020203" pitchFamily="34" charset="0"/>
              </a:rPr>
            </a:br>
            <a:r>
              <a:rPr lang="en-US" i="1" dirty="0"/>
              <a:t>OneLake</a:t>
            </a:r>
            <a:r>
              <a:rPr lang="en-US" dirty="0"/>
              <a:t> is Fabric's lake-centric architecture that provides a single, integrated environment for data professionals and the business to collaborate on data projects. </a:t>
            </a:r>
            <a:r>
              <a:rPr lang="en-US" b="0" i="0" dirty="0">
                <a:solidFill>
                  <a:srgbClr val="E6E6E6"/>
                </a:solidFill>
                <a:effectLst/>
                <a:latin typeface="Segoe UI" panose="020B0502040204020203" pitchFamily="34" charset="0"/>
              </a:rPr>
              <a:t>Think of it like OneDrive for data; OneLake combines storage locations across different regions and clouds into a single logical lake, without moving or duplicating data. Data can be stored in any file format in OneLake and can be structured or unstructured. </a:t>
            </a:r>
            <a:r>
              <a:rPr lang="en-US" sz="1800" dirty="0">
                <a:solidFill>
                  <a:srgbClr val="000000"/>
                </a:solidFill>
                <a:effectLst/>
                <a:latin typeface="Calibri" panose="020F0502020204030204" pitchFamily="34" charset="0"/>
                <a:ea typeface="Times New Roman" panose="02020603050405020304" pitchFamily="18" charset="0"/>
              </a:rPr>
              <a:t>For tabular data, the analytical engines in Fabric will write data in delta format when writing to OneLake. All engines will know how to read this format and treat delta files as tables no matter which engine writes it. </a:t>
            </a:r>
            <a:endParaRPr lang="en-US" sz="1800" dirty="0">
              <a:effectLst/>
              <a:latin typeface="Calibri" panose="020F0502020204030204" pitchFamily="34" charset="0"/>
              <a:ea typeface="Aptos" panose="020B000402020202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br>
              <a:rPr lang="en-US" b="0" i="0" dirty="0">
                <a:solidFill>
                  <a:srgbClr val="E6E6E6"/>
                </a:solidFill>
                <a:effectLst/>
                <a:latin typeface="Segoe UI" panose="020B0502040204020203" pitchFamily="34" charset="0"/>
              </a:rPr>
            </a:b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36081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This is a build slide.</a:t>
            </a:r>
          </a:p>
          <a:p>
            <a:endParaRPr lang="en-US" b="0" i="0" dirty="0">
              <a:solidFill>
                <a:srgbClr val="D1D5DB"/>
              </a:solidFill>
              <a:effectLst/>
              <a:latin typeface="Söhne"/>
            </a:endParaRPr>
          </a:p>
          <a:p>
            <a:r>
              <a:rPr lang="en-US" b="0" i="0" dirty="0">
                <a:solidFill>
                  <a:srgbClr val="D1D5DB"/>
                </a:solidFill>
                <a:effectLst/>
                <a:latin typeface="Söhne"/>
              </a:rPr>
              <a:t>Dataframe methods are functions or operations provided by a dataframe object that allow you to manipulate and analyze data stored in tabular form.</a:t>
            </a:r>
            <a:br>
              <a:rPr lang="en-US" b="0" i="0" dirty="0">
                <a:solidFill>
                  <a:srgbClr val="D1D5DB"/>
                </a:solidFill>
                <a:effectLst/>
                <a:latin typeface="Söhne"/>
              </a:rPr>
            </a:br>
            <a:br>
              <a:rPr lang="en-US" b="0" i="0" dirty="0">
                <a:solidFill>
                  <a:srgbClr val="D1D5DB"/>
                </a:solidFill>
                <a:effectLst/>
                <a:latin typeface="Söhne"/>
              </a:rPr>
            </a:br>
            <a:r>
              <a:rPr lang="en-US" b="1" i="0" dirty="0">
                <a:solidFill>
                  <a:srgbClr val="D1D5DB"/>
                </a:solidFill>
                <a:effectLst/>
                <a:latin typeface="Söhne"/>
              </a:rPr>
              <a:t>Click</a:t>
            </a:r>
            <a:br>
              <a:rPr lang="en-US" b="0" i="0" dirty="0">
                <a:solidFill>
                  <a:srgbClr val="D1D5DB"/>
                </a:solidFill>
                <a:effectLst/>
                <a:latin typeface="Söhne"/>
              </a:rPr>
            </a:br>
            <a:br>
              <a:rPr lang="en-US" b="0" i="0" dirty="0">
                <a:solidFill>
                  <a:srgbClr val="D1D5DB"/>
                </a:solidFill>
                <a:effectLst/>
                <a:latin typeface="Söhne"/>
              </a:rPr>
            </a:br>
            <a:r>
              <a:rPr lang="en-US" b="0" i="0" dirty="0">
                <a:solidFill>
                  <a:srgbClr val="E6E6E6"/>
                </a:solidFill>
                <a:effectLst/>
                <a:latin typeface="Segoe UI" panose="020B0502040204020203" pitchFamily="34" charset="0"/>
              </a:rPr>
              <a:t>You can use the methods of the Dataframe class to filter, sort, group, and otherwise manipulate the data it contains. For example, the code example uses the </a:t>
            </a:r>
            <a:r>
              <a:rPr lang="en-US" b="1" i="0" dirty="0">
                <a:solidFill>
                  <a:srgbClr val="E6E6E6"/>
                </a:solidFill>
                <a:effectLst/>
                <a:latin typeface="Segoe UI" panose="020B0502040204020203" pitchFamily="34" charset="0"/>
              </a:rPr>
              <a:t>select</a:t>
            </a:r>
            <a:r>
              <a:rPr lang="en-US" b="0" i="0" dirty="0">
                <a:solidFill>
                  <a:srgbClr val="E6E6E6"/>
                </a:solidFill>
                <a:effectLst/>
                <a:latin typeface="Segoe UI" panose="020B0502040204020203" pitchFamily="34" charset="0"/>
              </a:rPr>
              <a:t> method to retrieve the </a:t>
            </a:r>
            <a:r>
              <a:rPr lang="en-US" b="1" i="0" dirty="0">
                <a:solidFill>
                  <a:srgbClr val="E6E6E6"/>
                </a:solidFill>
                <a:effectLst/>
                <a:latin typeface="Segoe UI" panose="020B0502040204020203" pitchFamily="34" charset="0"/>
              </a:rPr>
              <a:t>ProductID</a:t>
            </a:r>
            <a:r>
              <a:rPr lang="en-US" b="0" i="0" dirty="0">
                <a:solidFill>
                  <a:srgbClr val="E6E6E6"/>
                </a:solidFill>
                <a:effectLst/>
                <a:latin typeface="Segoe UI" panose="020B0502040204020203" pitchFamily="34" charset="0"/>
              </a:rPr>
              <a:t> and </a:t>
            </a:r>
            <a:r>
              <a:rPr lang="en-US" b="1" i="0" dirty="0" err="1">
                <a:solidFill>
                  <a:srgbClr val="E6E6E6"/>
                </a:solidFill>
                <a:effectLst/>
                <a:latin typeface="Segoe UI" panose="020B0502040204020203" pitchFamily="34" charset="0"/>
              </a:rPr>
              <a:t>LineItemTotal</a:t>
            </a:r>
            <a:r>
              <a:rPr lang="en-US" b="0" i="0" dirty="0">
                <a:solidFill>
                  <a:srgbClr val="E6E6E6"/>
                </a:solidFill>
                <a:effectLst/>
                <a:latin typeface="Segoe UI" panose="020B0502040204020203" pitchFamily="34" charset="0"/>
              </a:rPr>
              <a:t> columns from the </a:t>
            </a:r>
            <a:r>
              <a:rPr lang="en-US" b="1" i="0" dirty="0" err="1">
                <a:solidFill>
                  <a:srgbClr val="E6E6E6"/>
                </a:solidFill>
                <a:effectLst/>
                <a:latin typeface="Segoe UI" panose="020B0502040204020203" pitchFamily="34" charset="0"/>
              </a:rPr>
              <a:t>df</a:t>
            </a:r>
            <a:r>
              <a:rPr lang="en-US" b="0" i="0" dirty="0">
                <a:solidFill>
                  <a:srgbClr val="E6E6E6"/>
                </a:solidFill>
                <a:effectLst/>
                <a:latin typeface="Segoe UI" panose="020B0502040204020203" pitchFamily="34" charset="0"/>
              </a:rPr>
              <a:t> dataframe containing product data.</a:t>
            </a:r>
            <a:br>
              <a:rPr lang="en-US" b="0" i="0" dirty="0">
                <a:solidFill>
                  <a:srgbClr val="E6E6E6"/>
                </a:solidFill>
                <a:effectLst/>
                <a:latin typeface="Segoe UI" panose="020B0502040204020203" pitchFamily="34" charset="0"/>
              </a:rPr>
            </a:br>
            <a:br>
              <a:rPr lang="en-US" b="0" i="0" dirty="0">
                <a:solidFill>
                  <a:srgbClr val="E6E6E6"/>
                </a:solidFill>
                <a:effectLst/>
                <a:latin typeface="Segoe UI" panose="020B0502040204020203" pitchFamily="34" charset="0"/>
              </a:rPr>
            </a:br>
            <a:r>
              <a:rPr lang="en-US" b="1" i="0" dirty="0">
                <a:solidFill>
                  <a:srgbClr val="E6E6E6"/>
                </a:solidFill>
                <a:effectLst/>
                <a:latin typeface="Segoe UI" panose="020B0502040204020203" pitchFamily="34" charset="0"/>
              </a:rPr>
              <a:t>Click</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You can "chain" methods together to perform a series of manipulations that results in a transformed dataframe. For example, this example code chains the </a:t>
            </a:r>
            <a:r>
              <a:rPr lang="en-US" b="1" i="0" dirty="0">
                <a:solidFill>
                  <a:srgbClr val="E6E6E6"/>
                </a:solidFill>
                <a:effectLst/>
                <a:latin typeface="Segoe UI" panose="020B0502040204020203" pitchFamily="34" charset="0"/>
              </a:rPr>
              <a:t>select</a:t>
            </a:r>
            <a:r>
              <a:rPr lang="en-US" b="0" i="0" dirty="0">
                <a:solidFill>
                  <a:srgbClr val="E6E6E6"/>
                </a:solidFill>
                <a:effectLst/>
                <a:latin typeface="Segoe UI" panose="020B0502040204020203" pitchFamily="34" charset="0"/>
              </a:rPr>
              <a:t> and </a:t>
            </a:r>
            <a:r>
              <a:rPr lang="en-US" b="1" i="0" dirty="0">
                <a:solidFill>
                  <a:srgbClr val="E6E6E6"/>
                </a:solidFill>
                <a:effectLst/>
                <a:latin typeface="Segoe UI" panose="020B0502040204020203" pitchFamily="34" charset="0"/>
              </a:rPr>
              <a:t>where</a:t>
            </a:r>
            <a:r>
              <a:rPr lang="en-US" b="0" i="0" dirty="0">
                <a:solidFill>
                  <a:srgbClr val="E6E6E6"/>
                </a:solidFill>
                <a:effectLst/>
                <a:latin typeface="Segoe UI" panose="020B0502040204020203" pitchFamily="34" charset="0"/>
              </a:rPr>
              <a:t> methods to create a new dataframe containing the </a:t>
            </a:r>
            <a:r>
              <a:rPr lang="en-US" b="1" i="0" dirty="0">
                <a:solidFill>
                  <a:srgbClr val="E6E6E6"/>
                </a:solidFill>
                <a:effectLst/>
                <a:latin typeface="Segoe UI" panose="020B0502040204020203" pitchFamily="34" charset="0"/>
              </a:rPr>
              <a:t>ProductID</a:t>
            </a:r>
            <a:r>
              <a:rPr lang="en-US" b="0" i="0" dirty="0">
                <a:solidFill>
                  <a:srgbClr val="E6E6E6"/>
                </a:solidFill>
                <a:effectLst/>
                <a:latin typeface="Segoe UI" panose="020B0502040204020203" pitchFamily="34" charset="0"/>
              </a:rPr>
              <a:t> and </a:t>
            </a:r>
            <a:r>
              <a:rPr lang="en-US" b="1" i="0" dirty="0" err="1">
                <a:solidFill>
                  <a:srgbClr val="E6E6E6"/>
                </a:solidFill>
                <a:effectLst/>
                <a:latin typeface="Segoe UI" panose="020B0502040204020203" pitchFamily="34" charset="0"/>
              </a:rPr>
              <a:t>LineItemTotal</a:t>
            </a:r>
            <a:r>
              <a:rPr lang="en-US" b="0" i="0" dirty="0">
                <a:solidFill>
                  <a:srgbClr val="E6E6E6"/>
                </a:solidFill>
                <a:effectLst/>
                <a:latin typeface="Segoe UI" panose="020B0502040204020203" pitchFamily="34" charset="0"/>
              </a:rPr>
              <a:t> columns for products with a quantity of </a:t>
            </a:r>
            <a:r>
              <a:rPr lang="en-US" b="1" i="0" dirty="0">
                <a:solidFill>
                  <a:srgbClr val="E6E6E6"/>
                </a:solidFill>
                <a:effectLst/>
                <a:latin typeface="Segoe UI" panose="020B0502040204020203" pitchFamily="34" charset="0"/>
              </a:rPr>
              <a:t>1 or 2.</a:t>
            </a:r>
          </a:p>
          <a:p>
            <a:endParaRPr lang="en-US" b="1" i="0" dirty="0">
              <a:solidFill>
                <a:srgbClr val="E6E6E6"/>
              </a:solidFill>
              <a:effectLst/>
              <a:latin typeface="Segoe UI" panose="020B0502040204020203" pitchFamily="34" charset="0"/>
            </a:endParaRPr>
          </a:p>
          <a:p>
            <a:r>
              <a:rPr lang="en-US" b="1" i="0" dirty="0">
                <a:solidFill>
                  <a:srgbClr val="E6E6E6"/>
                </a:solidFill>
                <a:effectLst/>
                <a:latin typeface="Segoe UI" panose="020B0502040204020203" pitchFamily="34" charset="0"/>
              </a:rPr>
              <a:t>Click</a:t>
            </a:r>
            <a:br>
              <a:rPr lang="en-US" b="0" i="0" dirty="0">
                <a:solidFill>
                  <a:srgbClr val="E6E6E6"/>
                </a:solidFill>
                <a:effectLst/>
                <a:latin typeface="Segoe UI" panose="020B0502040204020203" pitchFamily="34" charset="0"/>
              </a:rPr>
            </a:br>
            <a:br>
              <a:rPr lang="en-US" b="0" i="0" dirty="0">
                <a:solidFill>
                  <a:srgbClr val="E6E6E6"/>
                </a:solidFill>
                <a:effectLst/>
                <a:latin typeface="Segoe UI" panose="020B0502040204020203" pitchFamily="34" charset="0"/>
              </a:rPr>
            </a:br>
            <a:r>
              <a:rPr lang="en-US" b="0" i="0" dirty="0">
                <a:solidFill>
                  <a:srgbClr val="E6E6E6"/>
                </a:solidFill>
                <a:effectLst/>
                <a:latin typeface="Segoe UI" panose="020B0502040204020203" pitchFamily="34" charset="0"/>
              </a:rPr>
              <a:t>To group and aggregate data, you can use the </a:t>
            </a:r>
            <a:r>
              <a:rPr lang="en-US" b="1" i="0" dirty="0" err="1">
                <a:solidFill>
                  <a:srgbClr val="E6E6E6"/>
                </a:solidFill>
                <a:effectLst/>
                <a:latin typeface="Segoe UI" panose="020B0502040204020203" pitchFamily="34" charset="0"/>
              </a:rPr>
              <a:t>groupBy</a:t>
            </a:r>
            <a:r>
              <a:rPr lang="en-US" b="0" i="0" dirty="0">
                <a:solidFill>
                  <a:srgbClr val="E6E6E6"/>
                </a:solidFill>
                <a:effectLst/>
                <a:latin typeface="Segoe UI" panose="020B0502040204020203" pitchFamily="34" charset="0"/>
              </a:rPr>
              <a:t> method and aggregate functions. For example, the following </a:t>
            </a:r>
            <a:r>
              <a:rPr lang="en-US" b="0" i="0" dirty="0" err="1">
                <a:solidFill>
                  <a:srgbClr val="E6E6E6"/>
                </a:solidFill>
                <a:effectLst/>
                <a:latin typeface="Segoe UI" panose="020B0502040204020203" pitchFamily="34" charset="0"/>
              </a:rPr>
              <a:t>PySpark</a:t>
            </a:r>
            <a:r>
              <a:rPr lang="en-US" b="0" i="0" dirty="0">
                <a:solidFill>
                  <a:srgbClr val="E6E6E6"/>
                </a:solidFill>
                <a:effectLst/>
                <a:latin typeface="Segoe UI" panose="020B0502040204020203" pitchFamily="34" charset="0"/>
              </a:rPr>
              <a:t> code counts the number of products for each quantity of orders.</a:t>
            </a:r>
            <a:br>
              <a:rPr lang="en-US" b="0" i="0" dirty="0">
                <a:solidFill>
                  <a:srgbClr val="E6E6E6"/>
                </a:solidFill>
                <a:effectLst/>
                <a:latin typeface="Segoe UI" panose="020B0502040204020203" pitchFamily="34" charset="0"/>
              </a:rPr>
            </a:br>
            <a:br>
              <a:rPr lang="en-US" b="0" i="0" dirty="0">
                <a:solidFill>
                  <a:srgbClr val="E6E6E6"/>
                </a:solidFill>
                <a:effectLst/>
                <a:latin typeface="Segoe UI" panose="020B0502040204020203" pitchFamily="34" charset="0"/>
              </a:rPr>
            </a:br>
            <a:r>
              <a:rPr lang="en-US" b="1" i="0" dirty="0">
                <a:solidFill>
                  <a:srgbClr val="E6E6E6"/>
                </a:solidFill>
                <a:effectLst/>
                <a:latin typeface="Segoe UI" panose="020B0502040204020203" pitchFamily="34" charset="0"/>
              </a:rPr>
              <a:t>Click</a:t>
            </a:r>
            <a:endParaRPr lang="en-US" b="0" i="0" dirty="0">
              <a:solidFill>
                <a:srgbClr val="E6E6E6"/>
              </a:solidFill>
              <a:effectLst/>
              <a:latin typeface="Segoe UI" panose="020B0502040204020203" pitchFamily="34" charset="0"/>
            </a:endParaRP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You'll often want to use Spark to transform raw data and save the results for further analysis or downstream processing. The code example saves the </a:t>
            </a:r>
            <a:r>
              <a:rPr lang="en-US" b="0" i="0" dirty="0" err="1">
                <a:solidFill>
                  <a:srgbClr val="E6E6E6"/>
                </a:solidFill>
                <a:effectLst/>
                <a:latin typeface="Segoe UI" panose="020B0502040204020203" pitchFamily="34" charset="0"/>
              </a:rPr>
              <a:t>dataFrame</a:t>
            </a:r>
            <a:r>
              <a:rPr lang="en-US" b="0" i="0" dirty="0">
                <a:solidFill>
                  <a:srgbClr val="E6E6E6"/>
                </a:solidFill>
                <a:effectLst/>
                <a:latin typeface="Segoe UI" panose="020B0502040204020203" pitchFamily="34" charset="0"/>
              </a:rPr>
              <a:t> into a </a:t>
            </a:r>
            <a:r>
              <a:rPr lang="en-US" b="0" i="1" dirty="0">
                <a:solidFill>
                  <a:srgbClr val="E6E6E6"/>
                </a:solidFill>
                <a:effectLst/>
                <a:latin typeface="Segoe UI" panose="020B0502040204020203" pitchFamily="34" charset="0"/>
              </a:rPr>
              <a:t>parquet</a:t>
            </a:r>
            <a:r>
              <a:rPr lang="en-US" b="0" i="0" dirty="0">
                <a:solidFill>
                  <a:srgbClr val="E6E6E6"/>
                </a:solidFill>
                <a:effectLst/>
                <a:latin typeface="Segoe UI" panose="020B0502040204020203" pitchFamily="34" charset="0"/>
              </a:rPr>
              <a:t> file in the data lake, replacing any existing file of the same name.</a:t>
            </a:r>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0991310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Partitioning is an optimization technique that enables Spark to maximize performance across the worker nodes. More performance gains can be achieved when filtering data in queries by eliminating unnecessary disk IO. To save a dataframe as a partitioned set of files, use the </a:t>
            </a:r>
            <a:r>
              <a:rPr lang="en-US" b="1" i="0" dirty="0" err="1">
                <a:solidFill>
                  <a:srgbClr val="E6E6E6"/>
                </a:solidFill>
                <a:effectLst/>
                <a:latin typeface="Segoe UI" panose="020B0502040204020203" pitchFamily="34" charset="0"/>
              </a:rPr>
              <a:t>partitionBy</a:t>
            </a:r>
            <a:r>
              <a:rPr lang="en-US" b="0" i="0" dirty="0">
                <a:solidFill>
                  <a:srgbClr val="E6E6E6"/>
                </a:solidFill>
                <a:effectLst/>
                <a:latin typeface="Segoe UI" panose="020B0502040204020203" pitchFamily="34" charset="0"/>
              </a:rPr>
              <a:t> method when writing the data. The following example saves the dataframe, and partitions the data by Year.</a:t>
            </a:r>
          </a:p>
          <a:p>
            <a:br>
              <a:rPr lang="en-US" b="0" i="0" dirty="0">
                <a:solidFill>
                  <a:srgbClr val="E6E6E6"/>
                </a:solidFill>
                <a:effectLst/>
                <a:latin typeface="Segoe UI" panose="020B0502040204020203" pitchFamily="34" charset="0"/>
              </a:rPr>
            </a:br>
            <a:r>
              <a:rPr lang="en-US" b="0" i="0" dirty="0">
                <a:solidFill>
                  <a:srgbClr val="E6E6E6"/>
                </a:solidFill>
                <a:effectLst/>
                <a:latin typeface="Segoe UI" panose="020B0502040204020203" pitchFamily="34" charset="0"/>
              </a:rPr>
              <a:t>Load partitioned data</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When reading partitioned data into a dataframe, you can load data from any folder within the hierarchy by specifying explicit values or wildcards for the partitioned fields. </a:t>
            </a:r>
          </a:p>
          <a:p>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6215864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Dataframe API is part of a Spark library named Spark SQL, which enables data analysts to use SQL expressions to query and manipulate data.</a:t>
            </a:r>
          </a:p>
          <a:p>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Creating database objects in the Spark catalog</a:t>
            </a:r>
          </a:p>
          <a:p>
            <a:pPr algn="l"/>
            <a:endParaRPr lang="en-US" b="1"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The Spark catalog is a </a:t>
            </a:r>
            <a:r>
              <a:rPr lang="en-US" b="0" i="0" dirty="0" err="1">
                <a:solidFill>
                  <a:srgbClr val="E6E6E6"/>
                </a:solidFill>
                <a:effectLst/>
                <a:latin typeface="Segoe UI" panose="020B0502040204020203" pitchFamily="34" charset="0"/>
              </a:rPr>
              <a:t>metastore</a:t>
            </a:r>
            <a:r>
              <a:rPr lang="en-US" b="0" i="0" dirty="0">
                <a:solidFill>
                  <a:srgbClr val="E6E6E6"/>
                </a:solidFill>
                <a:effectLst/>
                <a:latin typeface="Segoe UI" panose="020B0502040204020203" pitchFamily="34" charset="0"/>
              </a:rPr>
              <a:t> for relational data objects such as views and tables. The Spark runtime can use the catalog to seamlessly integrate code written in any Spark-supported language with SQL expressions that may be more natural to some data analysts or developers. One of the simplest ways to make data in a dataframe available for querying in the Spark catalog is to create a temporary view.</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 </a:t>
            </a:r>
            <a:r>
              <a:rPr lang="en-US" b="0" i="1" dirty="0">
                <a:solidFill>
                  <a:srgbClr val="E6E6E6"/>
                </a:solidFill>
                <a:effectLst/>
                <a:latin typeface="Segoe UI" panose="020B0502040204020203" pitchFamily="34" charset="0"/>
              </a:rPr>
              <a:t>view</a:t>
            </a:r>
            <a:r>
              <a:rPr lang="en-US" b="0" i="0" dirty="0">
                <a:solidFill>
                  <a:srgbClr val="E6E6E6"/>
                </a:solidFill>
                <a:effectLst/>
                <a:latin typeface="Segoe UI" panose="020B0502040204020203" pitchFamily="34" charset="0"/>
              </a:rPr>
              <a:t> is temporary, meaning that it's automatically deleted at the end of the current session. You can also create </a:t>
            </a:r>
            <a:r>
              <a:rPr lang="en-US" b="0" i="1" dirty="0">
                <a:solidFill>
                  <a:srgbClr val="E6E6E6"/>
                </a:solidFill>
                <a:effectLst/>
                <a:latin typeface="Segoe UI" panose="020B0502040204020203" pitchFamily="34" charset="0"/>
              </a:rPr>
              <a:t>tables</a:t>
            </a:r>
            <a:r>
              <a:rPr lang="en-US" b="0" i="0" dirty="0">
                <a:solidFill>
                  <a:srgbClr val="E6E6E6"/>
                </a:solidFill>
                <a:effectLst/>
                <a:latin typeface="Segoe UI" panose="020B0502040204020203" pitchFamily="34" charset="0"/>
              </a:rPr>
              <a:t> that are persisted in the catalog to define a database that can be queried using Spark SQL.</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Tables are metadata structures that store their underlying data in the storage location associated with the catalog. In Microsoft Fabric, data for </a:t>
            </a:r>
            <a:r>
              <a:rPr lang="en-US" b="0" i="1" dirty="0">
                <a:solidFill>
                  <a:srgbClr val="E6E6E6"/>
                </a:solidFill>
                <a:effectLst/>
                <a:latin typeface="Segoe UI" panose="020B0502040204020203" pitchFamily="34" charset="0"/>
              </a:rPr>
              <a:t>managed</a:t>
            </a:r>
            <a:r>
              <a:rPr lang="en-US" b="0" i="0" dirty="0">
                <a:solidFill>
                  <a:srgbClr val="E6E6E6"/>
                </a:solidFill>
                <a:effectLst/>
                <a:latin typeface="Segoe UI" panose="020B0502040204020203" pitchFamily="34" charset="0"/>
              </a:rPr>
              <a:t> tables is stored in the </a:t>
            </a:r>
            <a:r>
              <a:rPr lang="en-US" b="1" i="0" dirty="0">
                <a:solidFill>
                  <a:srgbClr val="E6E6E6"/>
                </a:solidFill>
                <a:effectLst/>
                <a:latin typeface="Segoe UI" panose="020B0502040204020203" pitchFamily="34" charset="0"/>
              </a:rPr>
              <a:t>Tables</a:t>
            </a:r>
            <a:r>
              <a:rPr lang="en-US" b="0" i="0" dirty="0">
                <a:solidFill>
                  <a:srgbClr val="E6E6E6"/>
                </a:solidFill>
                <a:effectLst/>
                <a:latin typeface="Segoe UI" panose="020B0502040204020203" pitchFamily="34" charset="0"/>
              </a:rPr>
              <a:t> storage location shown in your data lake, and any tables created using Spark are listed there.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You can create an empty table by using the </a:t>
            </a:r>
            <a:r>
              <a:rPr lang="en-US" b="0" i="0" dirty="0" err="1">
                <a:solidFill>
                  <a:srgbClr val="E6E6E6"/>
                </a:solidFill>
                <a:effectLst/>
                <a:latin typeface="Segoe UI" panose="020B0502040204020203" pitchFamily="34" charset="0"/>
              </a:rPr>
              <a:t>spark.catalog.createTable</a:t>
            </a:r>
            <a:r>
              <a:rPr lang="en-US" b="0" i="0" dirty="0">
                <a:solidFill>
                  <a:srgbClr val="E6E6E6"/>
                </a:solidFill>
                <a:effectLst/>
                <a:latin typeface="Segoe UI" panose="020B0502040204020203" pitchFamily="34" charset="0"/>
              </a:rPr>
              <a:t> method, or you can save a dataframe as a table by using its </a:t>
            </a:r>
            <a:r>
              <a:rPr lang="en-US" b="0" i="0" dirty="0" err="1">
                <a:solidFill>
                  <a:srgbClr val="E6E6E6"/>
                </a:solidFill>
                <a:effectLst/>
                <a:latin typeface="Segoe UI" panose="020B0502040204020203" pitchFamily="34" charset="0"/>
              </a:rPr>
              <a:t>saveAsTable</a:t>
            </a:r>
            <a:r>
              <a:rPr lang="en-US" b="0" i="0" dirty="0">
                <a:solidFill>
                  <a:srgbClr val="E6E6E6"/>
                </a:solidFill>
                <a:effectLst/>
                <a:latin typeface="Segoe UI" panose="020B0502040204020203" pitchFamily="34" charset="0"/>
              </a:rPr>
              <a:t> method. Deleting a managed table also deletes its underlying data.</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Use the </a:t>
            </a:r>
            <a:r>
              <a:rPr lang="en-US" b="0" i="0" dirty="0" err="1">
                <a:solidFill>
                  <a:srgbClr val="E6E6E6"/>
                </a:solidFill>
                <a:effectLst/>
                <a:latin typeface="Segoe UI" panose="020B0502040204020203" pitchFamily="34" charset="0"/>
              </a:rPr>
              <a:t>metastore</a:t>
            </a:r>
            <a:r>
              <a:rPr lang="en-US" b="0" i="0" dirty="0">
                <a:solidFill>
                  <a:srgbClr val="E6E6E6"/>
                </a:solidFill>
                <a:effectLst/>
                <a:latin typeface="Segoe UI" panose="020B0502040204020203" pitchFamily="34" charset="0"/>
              </a:rPr>
              <a:t> to define tables to create a new table based on delta files in an existing folder, use external tables to save the dataframe as a new set of delta files in a location other than the default table store.</a:t>
            </a:r>
          </a:p>
          <a:p>
            <a:pPr algn="l"/>
            <a:endParaRPr lang="en-US" b="0" i="0" dirty="0">
              <a:solidFill>
                <a:srgbClr val="E6E6E6"/>
              </a:solidFill>
              <a:effectLst/>
              <a:latin typeface="Segoe UI" panose="020B0502040204020203" pitchFamily="34" charset="0"/>
            </a:endParaRPr>
          </a:p>
          <a:p>
            <a:pPr algn="l"/>
            <a:endParaRPr lang="en-US" b="0" i="0" dirty="0">
              <a:solidFill>
                <a:srgbClr val="E6E6E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471219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This is a build slide.</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You can use the Spark SQL API in code written in any language to query data in the catalog. </a:t>
            </a:r>
          </a:p>
          <a:p>
            <a:pPr algn="l"/>
            <a:endParaRPr lang="en-US" b="1" i="0" dirty="0">
              <a:solidFill>
                <a:srgbClr val="161616"/>
              </a:solidFill>
              <a:effectLst/>
              <a:latin typeface="Segoe UI" panose="020B0502040204020203" pitchFamily="34" charset="0"/>
            </a:endParaRPr>
          </a:p>
          <a:p>
            <a:pPr algn="l"/>
            <a:r>
              <a:rPr lang="en-US" b="1" i="0" dirty="0">
                <a:solidFill>
                  <a:srgbClr val="161616"/>
                </a:solidFill>
                <a:effectLst/>
                <a:latin typeface="Segoe UI" panose="020B0502040204020203" pitchFamily="34" charset="0"/>
              </a:rPr>
              <a:t>Click to display </a:t>
            </a:r>
            <a:r>
              <a:rPr lang="en-US" b="1" i="0" dirty="0" err="1">
                <a:solidFill>
                  <a:srgbClr val="161616"/>
                </a:solidFill>
                <a:effectLst/>
                <a:latin typeface="Segoe UI" panose="020B0502040204020203" pitchFamily="34" charset="0"/>
              </a:rPr>
              <a:t>PySpark</a:t>
            </a:r>
            <a:r>
              <a:rPr lang="en-US" b="1" i="0" dirty="0">
                <a:solidFill>
                  <a:srgbClr val="161616"/>
                </a:solidFill>
                <a:effectLst/>
                <a:latin typeface="Segoe UI" panose="020B0502040204020203" pitchFamily="34" charset="0"/>
              </a:rPr>
              <a:t> code snippet</a:t>
            </a:r>
          </a:p>
          <a:p>
            <a:pPr algn="l"/>
            <a:endParaRPr lang="en-US" b="1"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The displayed </a:t>
            </a:r>
            <a:r>
              <a:rPr lang="en-US" b="0" i="0" dirty="0" err="1">
                <a:solidFill>
                  <a:srgbClr val="161616"/>
                </a:solidFill>
                <a:effectLst/>
                <a:latin typeface="Segoe UI" panose="020B0502040204020203" pitchFamily="34" charset="0"/>
              </a:rPr>
              <a:t>PySpark</a:t>
            </a:r>
            <a:r>
              <a:rPr lang="en-US" b="0" i="0" dirty="0">
                <a:solidFill>
                  <a:srgbClr val="161616"/>
                </a:solidFill>
                <a:effectLst/>
                <a:latin typeface="Segoe UI" panose="020B0502040204020203" pitchFamily="34" charset="0"/>
              </a:rPr>
              <a:t> code uses a SQL query to return data from the </a:t>
            </a:r>
            <a:r>
              <a:rPr lang="en-US" b="1" i="0" dirty="0">
                <a:solidFill>
                  <a:srgbClr val="161616"/>
                </a:solidFill>
                <a:effectLst/>
                <a:latin typeface="Segoe UI" panose="020B0502040204020203" pitchFamily="34" charset="0"/>
              </a:rPr>
              <a:t>products</a:t>
            </a:r>
            <a:r>
              <a:rPr lang="en-US" b="0" i="0" dirty="0">
                <a:solidFill>
                  <a:srgbClr val="161616"/>
                </a:solidFill>
                <a:effectLst/>
                <a:latin typeface="Segoe UI" panose="020B0502040204020203" pitchFamily="34" charset="0"/>
              </a:rPr>
              <a:t> table as a dataframe.</a:t>
            </a:r>
            <a:endParaRPr lang="en-US" b="0" i="0" dirty="0">
              <a:solidFill>
                <a:srgbClr val="E6E6E6"/>
              </a:solidFill>
              <a:effectLst/>
              <a:latin typeface="Segoe UI" panose="020B0502040204020203" pitchFamily="34" charset="0"/>
            </a:endParaRP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Click to display SQL code snippet</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In a notebook, you can also use the %%sql magic to run SQL code that queries objects in the catalog.</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9215072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This is a build slide.</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One of the most intuitive ways to analyze the results of data queries is to visualize them as charts. Notebooks in Microsoft Fabric provide some basic charting capabilities in the user interface, and when that functionality doesn't provide what you need, you can use one of the many Python graphics libraries to create and display data visualizations </a:t>
            </a:r>
            <a:r>
              <a:rPr lang="en-US" b="0" i="0" u="sng" dirty="0">
                <a:solidFill>
                  <a:srgbClr val="E6E6E6"/>
                </a:solidFill>
                <a:effectLst/>
                <a:latin typeface="Segoe UI" panose="020B0502040204020203" pitchFamily="34" charset="0"/>
              </a:rPr>
              <a:t>in the notebook</a:t>
            </a:r>
            <a:r>
              <a:rPr lang="en-US" b="0" i="0" dirty="0">
                <a:solidFill>
                  <a:srgbClr val="E6E6E6"/>
                </a:solidFill>
                <a:effectLst/>
                <a:latin typeface="Segoe UI" panose="020B0502040204020203" pitchFamily="34" charset="0"/>
              </a:rPr>
              <a:t>. </a:t>
            </a:r>
            <a:br>
              <a:rPr lang="en-US" b="0" i="0" dirty="0">
                <a:solidFill>
                  <a:srgbClr val="E6E6E6"/>
                </a:solidFill>
                <a:effectLst/>
                <a:latin typeface="Segoe UI" panose="020B0502040204020203" pitchFamily="34" charset="0"/>
              </a:rPr>
            </a:br>
            <a:br>
              <a:rPr lang="en-US" b="0" i="0" dirty="0">
                <a:solidFill>
                  <a:srgbClr val="E6E6E6"/>
                </a:solidFill>
                <a:effectLst/>
                <a:latin typeface="Segoe UI" panose="020B0502040204020203" pitchFamily="34" charset="0"/>
              </a:rPr>
            </a:br>
            <a:r>
              <a:rPr lang="en-US" b="1" i="0" dirty="0">
                <a:solidFill>
                  <a:srgbClr val="E6E6E6"/>
                </a:solidFill>
                <a:effectLst/>
                <a:latin typeface="Segoe UI" panose="020B0502040204020203" pitchFamily="34" charset="0"/>
              </a:rPr>
              <a:t>Click</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1. </a:t>
            </a:r>
            <a:r>
              <a:rPr lang="en-US" b="1" i="0" dirty="0">
                <a:solidFill>
                  <a:srgbClr val="E6E6E6"/>
                </a:solidFill>
                <a:effectLst/>
                <a:latin typeface="Segoe UI" panose="020B0502040204020203" pitchFamily="34" charset="0"/>
              </a:rPr>
              <a:t>Use built-in notebook charts</a:t>
            </a:r>
          </a:p>
          <a:p>
            <a:endParaRPr lang="en-US" b="1"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When you display a dataframe or run a SQL query in a Spark notebook, the results are displayed under the code cell. By default, results are rendered as a table, but you can also change the results view to a chart and use the chart properties to customize how the chart visualizes the data</a:t>
            </a:r>
            <a:r>
              <a:rPr lang="en-US" b="1" i="0" dirty="0">
                <a:solidFill>
                  <a:srgbClr val="E6E6E6"/>
                </a:solidFill>
                <a:effectLst/>
                <a:latin typeface="Segoe UI" panose="020B0502040204020203" pitchFamily="34" charset="0"/>
              </a:rPr>
              <a:t>.</a:t>
            </a:r>
            <a:br>
              <a:rPr lang="en-US" b="1" i="0" dirty="0">
                <a:solidFill>
                  <a:srgbClr val="E6E6E6"/>
                </a:solidFill>
                <a:effectLst/>
                <a:latin typeface="Segoe UI" panose="020B0502040204020203" pitchFamily="34" charset="0"/>
              </a:rPr>
            </a:br>
            <a:endParaRPr lang="en-US" b="1" i="0" dirty="0">
              <a:solidFill>
                <a:srgbClr val="E6E6E6"/>
              </a:solidFill>
              <a:effectLst/>
              <a:latin typeface="Segoe UI" panose="020B0502040204020203" pitchFamily="34" charset="0"/>
            </a:endParaRPr>
          </a:p>
          <a:p>
            <a:r>
              <a:rPr lang="en-US" b="1" i="0" dirty="0">
                <a:solidFill>
                  <a:srgbClr val="E6E6E6"/>
                </a:solidFill>
                <a:effectLst/>
                <a:latin typeface="Segoe UI" panose="020B0502040204020203" pitchFamily="34" charset="0"/>
              </a:rPr>
              <a:t>Click</a:t>
            </a:r>
          </a:p>
          <a:p>
            <a:endParaRPr lang="en-US" b="1" i="0" dirty="0">
              <a:solidFill>
                <a:srgbClr val="E6E6E6"/>
              </a:solidFill>
              <a:effectLst/>
              <a:latin typeface="Segoe UI" panose="020B0502040204020203" pitchFamily="34" charset="0"/>
            </a:endParaRPr>
          </a:p>
          <a:p>
            <a:r>
              <a:rPr lang="en-US" b="1" i="0" dirty="0">
                <a:solidFill>
                  <a:srgbClr val="E6E6E6"/>
                </a:solidFill>
                <a:effectLst/>
                <a:latin typeface="Segoe UI" panose="020B0502040204020203" pitchFamily="34" charset="0"/>
              </a:rPr>
              <a:t>2. Use graphics packages in code</a:t>
            </a:r>
          </a:p>
          <a:p>
            <a:endParaRPr lang="en-US" b="1"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There are many graphics packages that you can use to create data visualizations in code. In particular, Python supports a large selection of packages; most of them built on the base </a:t>
            </a:r>
            <a:r>
              <a:rPr lang="en-US" b="1" i="0" dirty="0">
                <a:solidFill>
                  <a:srgbClr val="E6E6E6"/>
                </a:solidFill>
                <a:effectLst/>
                <a:latin typeface="Segoe UI" panose="020B0502040204020203" pitchFamily="34" charset="0"/>
              </a:rPr>
              <a:t>Matplotlib</a:t>
            </a:r>
            <a:r>
              <a:rPr lang="en-US" b="0" i="0" dirty="0">
                <a:solidFill>
                  <a:srgbClr val="E6E6E6"/>
                </a:solidFill>
                <a:effectLst/>
                <a:latin typeface="Segoe UI" panose="020B0502040204020203" pitchFamily="34" charset="0"/>
              </a:rPr>
              <a:t> library. The output from a graphics library can be rendered in a notebook, making it easy to combine code to ingest and manipulate data with inline data visualizations and markdown cells to provide commentary.</a:t>
            </a:r>
            <a:br>
              <a:rPr lang="en-US" b="0" i="0" dirty="0">
                <a:solidFill>
                  <a:srgbClr val="E6E6E6"/>
                </a:solidFill>
                <a:effectLst/>
                <a:latin typeface="Segoe UI" panose="020B0502040204020203" pitchFamily="34" charset="0"/>
              </a:rPr>
            </a:br>
            <a:endParaRPr lang="en-US" b="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6390654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https://aka.ms/mslearn-fabric-spark</a:t>
            </a:r>
            <a:br>
              <a:rPr lang="en-US" dirty="0"/>
            </a:br>
            <a:br>
              <a:rPr lang="en-US" dirty="0"/>
            </a:br>
            <a:r>
              <a:rPr lang="en-US" dirty="0"/>
              <a:t>The estimated time to complete this exercise is</a:t>
            </a:r>
            <a:r>
              <a:rPr lang="en-US" b="1" dirty="0"/>
              <a:t> 45 minutes.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666039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i="1" dirty="0"/>
              <a:t>Allow students a few minutes to think about the questions, and then use the animated slide to reveal the correct answers.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0207403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Encourage students to review the online material on Microsoft Learn on which this presentation is based.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4093003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b="0" i="0" dirty="0">
                <a:solidFill>
                  <a:srgbClr val="E6E6E6"/>
                </a:solidFill>
                <a:effectLst/>
                <a:latin typeface="Segoe UI" panose="020B0502040204020203" pitchFamily="34" charset="0"/>
              </a:rPr>
              <a:t>Microsoft Fabric's unified management and governance make it easier for data professionals to work together on data projects. Fabric removes data silos and the need for access to multiple systems, enhancing collaboration between data professionals.</a:t>
            </a:r>
            <a:br>
              <a:rPr lang="en-US" b="0" i="0" dirty="0">
                <a:solidFill>
                  <a:srgbClr val="E6E6E6"/>
                </a:solidFill>
                <a:effectLst/>
                <a:latin typeface="Segoe UI" panose="020B0502040204020203" pitchFamily="34" charset="0"/>
              </a:rPr>
            </a:br>
            <a:br>
              <a:rPr lang="en-US" b="0" i="0" dirty="0">
                <a:solidFill>
                  <a:srgbClr val="E6E6E6"/>
                </a:solidFill>
                <a:effectLst/>
                <a:latin typeface="Segoe UI" panose="020B0502040204020203" pitchFamily="34" charset="0"/>
              </a:rPr>
            </a:br>
            <a:r>
              <a:rPr lang="en-US" b="0" i="0" dirty="0">
                <a:solidFill>
                  <a:srgbClr val="E6E6E6"/>
                </a:solidFill>
                <a:effectLst/>
                <a:latin typeface="Segoe UI" panose="020B0502040204020203" pitchFamily="34" charset="0"/>
              </a:rPr>
              <a:t>The roles on a data team likely look different depending on your organization. Generally speaking:</a:t>
            </a:r>
          </a:p>
          <a:p>
            <a:pPr marL="0" indent="0" algn="l">
              <a:buFont typeface="Arial" panose="020B0604020202020204" pitchFamily="34" charset="0"/>
              <a:buNone/>
            </a:pPr>
            <a:endParaRPr lang="en-US" b="0" i="0" dirty="0">
              <a:solidFill>
                <a:srgbClr val="E6E6E6"/>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FFFFFF"/>
                </a:solidFill>
                <a:effectLst/>
                <a:latin typeface="SegoeUIVariable"/>
              </a:rPr>
              <a:t>Data Engineers are responsible for building, managing, and securing the data pipelines that ingest, transform, and store data from various sources. They use tools such as Data Factory, Data Warehouse, Data Engineering (lakehouse), and Real-Time Intelligence to create scalable and reliable data solutions.</a:t>
            </a:r>
          </a:p>
          <a:p>
            <a:pPr marL="171450" indent="-171450" algn="l">
              <a:buFont typeface="Arial" panose="020B0604020202020204" pitchFamily="34" charset="0"/>
              <a:buChar char="•"/>
            </a:pPr>
            <a:r>
              <a:rPr lang="en-US" b="0" i="0" dirty="0">
                <a:solidFill>
                  <a:srgbClr val="FFFFFF"/>
                </a:solidFill>
                <a:effectLst/>
                <a:latin typeface="SegoeUIVariable"/>
              </a:rPr>
              <a:t>Analytics Engineers are responsible for designing, developing, and testing the data models and analytics logic that power the data products and insights. They use tools such as </a:t>
            </a:r>
            <a:r>
              <a:rPr lang="en-US" b="0" i="0" dirty="0" err="1">
                <a:solidFill>
                  <a:srgbClr val="FFFFFF"/>
                </a:solidFill>
                <a:effectLst/>
                <a:latin typeface="SegoeUIVariable"/>
              </a:rPr>
              <a:t>as</a:t>
            </a:r>
            <a:r>
              <a:rPr lang="en-US" b="0" i="0" dirty="0">
                <a:solidFill>
                  <a:srgbClr val="FFFFFF"/>
                </a:solidFill>
                <a:effectLst/>
                <a:latin typeface="SegoeUIVariable"/>
              </a:rPr>
              <a:t> Data Factory, Data Warehouse, Data Engineering (lakehouse), and Power BI to create and deploy analytics solutions.</a:t>
            </a:r>
          </a:p>
          <a:p>
            <a:pPr marL="171450" indent="-171450" algn="l">
              <a:buFont typeface="Arial" panose="020B0604020202020204" pitchFamily="34" charset="0"/>
              <a:buChar char="•"/>
            </a:pPr>
            <a:r>
              <a:rPr lang="en-US" b="0" i="0" dirty="0">
                <a:solidFill>
                  <a:srgbClr val="FFFFFF"/>
                </a:solidFill>
                <a:effectLst/>
                <a:latin typeface="SegoeUIVariable"/>
              </a:rPr>
              <a:t>Data Scientists are responsible for applying advanced statistical and machine learning techniques to discover patterns, trends, and predictions from data. They use tools such as Azure Machine Learning, and the Data Science experience to create and operationalize data science models and applications.</a:t>
            </a:r>
          </a:p>
          <a:p>
            <a:pPr marL="171450" indent="-171450" algn="l">
              <a:buFont typeface="Arial" panose="020B0604020202020204" pitchFamily="34" charset="0"/>
              <a:buChar char="•"/>
            </a:pPr>
            <a:r>
              <a:rPr lang="en-US" b="0" i="0" dirty="0">
                <a:solidFill>
                  <a:srgbClr val="FFFFFF"/>
                </a:solidFill>
                <a:effectLst/>
                <a:latin typeface="SegoeUIVariable"/>
              </a:rPr>
              <a:t>Data Analysts are responsible for exploring, analyzing, and visualizing data to answer business questions and generate insights. They use tools such as Power BI and Excel to create and share interactive reports and dashboards.</a:t>
            </a:r>
          </a:p>
          <a:p>
            <a:pPr marL="171450" indent="-171450" algn="l">
              <a:buFont typeface="Arial" panose="020B0604020202020204" pitchFamily="34" charset="0"/>
              <a:buChar char="•"/>
            </a:pPr>
            <a:r>
              <a:rPr lang="en-US" b="0" i="0" dirty="0">
                <a:solidFill>
                  <a:srgbClr val="FFFFFF"/>
                </a:solidFill>
                <a:effectLst/>
                <a:latin typeface="SegoeUIVariable"/>
              </a:rPr>
              <a:t>Decision Makers are responsible for using data and insights to make informed and strategic decisions that drive business outcomes. They use tools such as Power BI, Excel, Power Apps, and Power Automate to consume and act on data and insights from various sources and scenarios.</a:t>
            </a:r>
            <a:endParaRPr lang="en-US" b="0" i="0" dirty="0">
              <a:solidFill>
                <a:srgbClr val="E6E6E6"/>
              </a:solidFill>
              <a:effectLst/>
              <a:latin typeface="Segoe UI" panose="020B0502040204020203" pitchFamily="34" charset="0"/>
            </a:endParaRPr>
          </a:p>
          <a:p>
            <a:endParaRPr lang="en-US" b="0" i="0" dirty="0">
              <a:solidFill>
                <a:srgbClr val="E6E6E6"/>
              </a:solidFill>
              <a:effectLst/>
              <a:latin typeface="Segoe UI" panose="020B0502040204020203" pitchFamily="34" charset="0"/>
            </a:endParaRPr>
          </a:p>
          <a:p>
            <a:r>
              <a:rPr lang="en-US" b="0" i="0" dirty="0">
                <a:solidFill>
                  <a:srgbClr val="FFFFFF"/>
                </a:solidFill>
                <a:effectLst/>
                <a:latin typeface="SegoeUIVariable"/>
              </a:rPr>
              <a:t>All roles should act as data stewards because data needs to be properly managed, governed, and used to drive business value and innovation.</a:t>
            </a:r>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716785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All Fabric items (lakehouses, notebooks, pipelines, etc.) are stored in OneLake and accessed via Fabric workspaces.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568293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i="1" dirty="0"/>
              <a:t>Allow students a few minutes to think about the questions, and then use the animated slide to reveal the correct answers.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020740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Encourage students to review the online material on Microsoft Learn on which this presentation is based.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093003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https://aka.ms/fabric-lakehouse</a:t>
            </a:r>
            <a:br>
              <a:rPr lang="en-US" dirty="0"/>
            </a:br>
            <a:br>
              <a:rPr lang="en-US" dirty="0"/>
            </a:br>
            <a:r>
              <a:rPr lang="en-US" sz="900" b="0" i="0" dirty="0"/>
              <a:t>Before delivering this presentation, review the associated module on Microsoft Learn.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dirty="0"/>
              <a:t>The estimated time to present these slides is 45 minutes.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195626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4.jpe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4.jpe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26.jpe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26.jpe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3.jpeg"/><Relationship Id="rId1" Type="http://schemas.openxmlformats.org/officeDocument/2006/relationships/slideMaster" Target="../slideMasters/slideMaster4.xml"/><Relationship Id="rId5" Type="http://schemas.openxmlformats.org/officeDocument/2006/relationships/image" Target="../media/image4.jpeg"/><Relationship Id="rId4" Type="http://schemas.openxmlformats.org/officeDocument/2006/relationships/image" Target="../media/image32.jpe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4.xml"/><Relationship Id="rId4" Type="http://schemas.openxmlformats.org/officeDocument/2006/relationships/image" Target="../media/image38.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jpeg"/><Relationship Id="rId1" Type="http://schemas.openxmlformats.org/officeDocument/2006/relationships/slideMaster" Target="../slideMasters/slideMaster4.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26.jpe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26.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26.jpe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jpeg"/><Relationship Id="rId1" Type="http://schemas.openxmlformats.org/officeDocument/2006/relationships/slideMaster" Target="../slideMasters/slideMaster4.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26.jpe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833924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94802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bg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8460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
        <p:nvSpPr>
          <p:cNvPr id="3" name="Footer Placeholder 10">
            <a:extLst>
              <a:ext uri="{FF2B5EF4-FFF2-40B4-BE49-F238E27FC236}">
                <a16:creationId xmlns:a16="http://schemas.microsoft.com/office/drawing/2014/main" id="{55F3B42E-49D5-A402-BB55-46E458419094}"/>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971255084"/>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1C4BDD7D-AB67-C540-A18F-6434E586C37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95873764"/>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LearningPath2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4" name="Graphic 3">
            <a:extLst>
              <a:ext uri="{FF2B5EF4-FFF2-40B4-BE49-F238E27FC236}">
                <a16:creationId xmlns:a16="http://schemas.microsoft.com/office/drawing/2014/main" id="{7DE894E4-791C-907F-1385-BF33ADCFFE2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85066932"/>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7064">
          <p15:clr>
            <a:srgbClr val="FBAE40"/>
          </p15:clr>
        </p15:guide>
        <p15:guide id="41" orient="horz" pos="3638">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0">
            <a:extLst>
              <a:ext uri="{FF2B5EF4-FFF2-40B4-BE49-F238E27FC236}">
                <a16:creationId xmlns:a16="http://schemas.microsoft.com/office/drawing/2014/main" id="{98D09561-FD4E-3066-64C2-824D66760B1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EA269FF4-C5D1-0476-890C-2DB41A1CB4C2}"/>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CEFDFFF-12AC-F152-189D-FD94FA8CD9CE}"/>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57912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8" name="Footer Placeholder 10">
            <a:extLst>
              <a:ext uri="{FF2B5EF4-FFF2-40B4-BE49-F238E27FC236}">
                <a16:creationId xmlns:a16="http://schemas.microsoft.com/office/drawing/2014/main" id="{03F58DC3-B4E8-1391-2AF6-4FE989430E6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cxnSp>
        <p:nvCxnSpPr>
          <p:cNvPr id="2" name="Straight Connector 1">
            <a:extLst>
              <a:ext uri="{FF2B5EF4-FFF2-40B4-BE49-F238E27FC236}">
                <a16:creationId xmlns:a16="http://schemas.microsoft.com/office/drawing/2014/main" id="{6D7BEEA7-F27B-ADB7-4ECD-9F55516B7125}"/>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C9069AC-5F2D-5109-148A-707802FA5F48}"/>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90508A9-7BEB-2B27-9161-D6646ABA346C}"/>
              </a:ext>
              <a:ext uri="{C183D7F6-B498-43B3-948B-1728B52AA6E4}">
                <adec:decorative xmlns:adec="http://schemas.microsoft.com/office/drawing/2017/decorative" val="1"/>
              </a:ext>
            </a:extLst>
          </p:cNvPr>
          <p:cNvCxnSpPr>
            <a:cxnSpLocks/>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29860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2" name="Footer Placeholder 10">
            <a:extLst>
              <a:ext uri="{FF2B5EF4-FFF2-40B4-BE49-F238E27FC236}">
                <a16:creationId xmlns:a16="http://schemas.microsoft.com/office/drawing/2014/main" id="{91010A63-B7F0-F2E2-B929-AA7970F2846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cxnSp>
        <p:nvCxnSpPr>
          <p:cNvPr id="3" name="Straight Connector 2">
            <a:extLst>
              <a:ext uri="{FF2B5EF4-FFF2-40B4-BE49-F238E27FC236}">
                <a16:creationId xmlns:a16="http://schemas.microsoft.com/office/drawing/2014/main" id="{DE7BBDC0-7CA8-9082-3192-F316EEA95FBA}"/>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84DF7C1-8B98-4E46-BE39-773856396547}"/>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1F230E-9F68-0BF8-A549-82D9955E610B}"/>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5E3D329-5F62-88B9-43DB-36EFE6AEF9B6}"/>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1477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extLst>
                <a:ext uri="{28A0092B-C50C-407E-A947-70E740481C1C}">
                  <a14:useLocalDpi xmlns:a14="http://schemas.microsoft.com/office/drawing/2010/main" val="0"/>
                </a:ext>
              </a:extLst>
            </a:blip>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0" name="Rounded Rectangle 3_1">
            <a:extLst>
              <a:ext uri="{FF2B5EF4-FFF2-40B4-BE49-F238E27FC236}">
                <a16:creationId xmlns:a16="http://schemas.microsoft.com/office/drawing/2014/main" id="{4938FD35-D1A2-1C26-CD21-78ADE5C80E08}"/>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11" name="Group 10">
            <a:extLst>
              <a:ext uri="{FF2B5EF4-FFF2-40B4-BE49-F238E27FC236}">
                <a16:creationId xmlns:a16="http://schemas.microsoft.com/office/drawing/2014/main" id="{057C9119-E527-6EC2-B479-9A2D69C9BD4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4" name="Oval 13">
              <a:extLst>
                <a:ext uri="{FF2B5EF4-FFF2-40B4-BE49-F238E27FC236}">
                  <a16:creationId xmlns:a16="http://schemas.microsoft.com/office/drawing/2014/main" id="{399BE26C-DDC3-E533-BBA9-4B602622B44E}"/>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E8DDB113-E00E-3C88-7354-2DB7EF2FC0FB}"/>
                </a:ext>
              </a:extLst>
            </p:cNvPr>
            <p:cNvPicPr/>
            <p:nvPr/>
          </p:nvPicPr>
          <p:blipFill>
            <a:blip r:embed="rId2">
              <a:extLst>
                <a:ext uri="{28A0092B-C50C-407E-A947-70E740481C1C}">
                  <a14:useLocalDpi xmlns:a14="http://schemas.microsoft.com/office/drawing/2010/main" val="0"/>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1891159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bulleted_layout">
    <p:bg>
      <p:bgPr>
        <a:solidFill>
          <a:srgbClr val="F4F3F5"/>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rgbClr val="2A446F"/>
                </a:solidFill>
              </a:defRPr>
            </a:lvl1pPr>
          </a:lstStyle>
          <a:p>
            <a:r>
              <a:rPr lang="en-US"/>
              <a:t>Title</a:t>
            </a:r>
          </a:p>
        </p:txBody>
      </p:sp>
      <p:sp>
        <p:nvSpPr>
          <p:cNvPr id="3" name="Subtitle">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4" name="GradientLine">
            <a:extLst>
              <a:ext uri="{FF2B5EF4-FFF2-40B4-BE49-F238E27FC236}">
                <a16:creationId xmlns:a16="http://schemas.microsoft.com/office/drawing/2014/main" id="{8656CD03-D8B5-A954-194E-D56A814FC148}"/>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4005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sz="3200"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67965880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946056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7243823" cy="276999"/>
          </a:xfrm>
          <a:prstGeom prst="rect">
            <a:avLst/>
          </a:prstGeom>
        </p:spPr>
        <p:txBody>
          <a:bodyPr anchor="t"/>
          <a:lstStyle>
            <a:lvl1pPr marL="0" indent="0">
              <a:spcBef>
                <a:spcPts val="0"/>
              </a:spcBef>
              <a:buNone/>
              <a:defRPr sz="1800">
                <a:solidFill>
                  <a:schemeClr val="tx1"/>
                </a:solidFill>
                <a:latin typeface="+mj-lt"/>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7241633" cy="726353"/>
          </a:xfrm>
          <a:prstGeom prst="rect">
            <a:avLst/>
          </a:prstGeom>
        </p:spPr>
        <p:txBody>
          <a:bodyPr wrap="square">
            <a:spAutoFit/>
          </a:bodyPr>
          <a:lstStyle>
            <a:lvl1pPr marL="137160" indent="-137160">
              <a:buFont typeface="Arial" panose="020B0604020202020204" pitchFamily="34" charset="0"/>
              <a:buChar char="•"/>
              <a:defRPr sz="1600">
                <a:solidFill>
                  <a:schemeClr val="tx1"/>
                </a:solidFill>
              </a:defRPr>
            </a:lvl1pPr>
            <a:lvl2pPr marL="265176" indent="-128016">
              <a:buFont typeface="Arial" panose="020B0604020202020204" pitchFamily="34" charset="0"/>
              <a:buChar char="•"/>
              <a:defRPr sz="1400">
                <a:solidFill>
                  <a:schemeClr val="tx1"/>
                </a:solidFill>
              </a:defRPr>
            </a:lvl2pPr>
            <a:lvl3pPr marL="384048" indent="-118872">
              <a:buFont typeface="Arial" panose="020B0604020202020204" pitchFamily="34" charset="0"/>
              <a:buChar char="•"/>
              <a:defRPr sz="1200">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1015663"/>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73145998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23228" y="2573202"/>
            <a:ext cx="5344642" cy="1681958"/>
          </a:xfrm>
          <a:prstGeom prst="rect">
            <a:avLst/>
          </a:prstGeom>
        </p:spPr>
      </p:pic>
      <p:sp>
        <p:nvSpPr>
          <p:cNvPr id="5" name="Footer Placeholder 10">
            <a:extLst>
              <a:ext uri="{FF2B5EF4-FFF2-40B4-BE49-F238E27FC236}">
                <a16:creationId xmlns:a16="http://schemas.microsoft.com/office/drawing/2014/main" id="{C271FB7A-72FC-2B10-878C-854A9CF5A5F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bg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t>© Copyright Microsoft Corporation. All rights reserved.</a:t>
            </a:r>
          </a:p>
        </p:txBody>
      </p:sp>
    </p:spTree>
    <p:extLst>
      <p:ext uri="{BB962C8B-B14F-4D97-AF65-F5344CB8AC3E}">
        <p14:creationId xmlns:p14="http://schemas.microsoft.com/office/powerpoint/2010/main" val="21393135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246265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277547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10">
            <a:extLst>
              <a:ext uri="{FF2B5EF4-FFF2-40B4-BE49-F238E27FC236}">
                <a16:creationId xmlns:a16="http://schemas.microsoft.com/office/drawing/2014/main" id="{B14116FB-E904-DC73-7B06-3E224526332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74398"/>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sz="24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508476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10">
            <a:extLst>
              <a:ext uri="{FF2B5EF4-FFF2-40B4-BE49-F238E27FC236}">
                <a16:creationId xmlns:a16="http://schemas.microsoft.com/office/drawing/2014/main" id="{400A7934-B6A5-1A91-FBCA-710DD07CE57B}"/>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12008"/>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sz="20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12008"/>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sz="20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837222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extLst>
                <a:ext uri="{28A0092B-C50C-407E-A947-70E740481C1C}">
                  <a14:useLocalDpi xmlns:a14="http://schemas.microsoft.com/office/drawing/2010/main" val="0"/>
                </a:ext>
              </a:extLst>
            </a:blip>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0855186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A750801D-F318-C32F-F1A8-2EB08A5D12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9727112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2418612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69332"/>
          </a:xfrm>
          <a:prstGeom prst="rect">
            <a:avLst/>
          </a:prstGeom>
        </p:spPr>
        <p:txBody>
          <a:bodyPr anchor="t"/>
          <a:lstStyle>
            <a:lvl1pPr marL="0" indent="0">
              <a:spcBef>
                <a:spcPts val="0"/>
              </a:spcBef>
              <a:buNone/>
              <a:defRPr sz="2400">
                <a:solidFill>
                  <a:schemeClr val="tx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201024158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75745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69332"/>
          </a:xfrm>
          <a:prstGeom prst="rect">
            <a:avLst/>
          </a:prstGeom>
        </p:spPr>
        <p:txBody>
          <a:bodyPr anchor="t"/>
          <a:lstStyle>
            <a:lvl1pPr marL="0" indent="0">
              <a:spcBef>
                <a:spcPts val="0"/>
              </a:spcBef>
              <a:buNone/>
              <a:defRPr sz="24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1071062"/>
          </a:xfrm>
          <a:prstGeom prst="rect">
            <a:avLst/>
          </a:prstGeom>
        </p:spPr>
        <p:txBody>
          <a:bodyPr wrap="square">
            <a:spAutoFit/>
          </a:bodyPr>
          <a:lstStyle>
            <a:lvl1pPr marL="137160" indent="-137160">
              <a:buFont typeface="Arial" panose="020B0604020202020204" pitchFamily="34" charset="0"/>
              <a:buChar char="•"/>
              <a:defRPr sz="2400">
                <a:solidFill>
                  <a:schemeClr val="tx1"/>
                </a:solidFill>
              </a:defRPr>
            </a:lvl1pPr>
            <a:lvl2pPr marL="265176" indent="-128016">
              <a:buFont typeface="Arial" panose="020B0604020202020204" pitchFamily="34" charset="0"/>
              <a:buChar char="•"/>
              <a:defRPr sz="2000">
                <a:solidFill>
                  <a:schemeClr val="tx1"/>
                </a:solidFill>
              </a:defRPr>
            </a:lvl2pPr>
            <a:lvl3pPr marL="384048" indent="-118872">
              <a:buFont typeface="Arial" panose="020B0604020202020204" pitchFamily="34" charset="0"/>
              <a:buChar char="•"/>
              <a:defRPr sz="1800">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5893790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706949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9294737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4286683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125311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41729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7498649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8096296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137677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352004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026217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0315465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27710249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547818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148914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1223046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999AE8AC-4BD3-270C-095A-CBDB57EBDCA9}"/>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46078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8BE8869C-5952-747A-C0D5-069DD40B240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671801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Footer Placeholder 10">
            <a:extLst>
              <a:ext uri="{FF2B5EF4-FFF2-40B4-BE49-F238E27FC236}">
                <a16:creationId xmlns:a16="http://schemas.microsoft.com/office/drawing/2014/main" id="{59C58CD9-BE7F-91A5-A489-7701C46FA8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2400749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02689412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5038546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12136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878826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1125040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55404233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6609930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339735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extLst>
                <a:ext uri="{28A0092B-C50C-407E-A947-70E740481C1C}">
                  <a14:useLocalDpi xmlns:a14="http://schemas.microsoft.com/office/drawing/2010/main" val="0"/>
                </a:ext>
              </a:extLst>
            </a:blip>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17830733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extLst>
                <a:ext uri="{28A0092B-C50C-407E-A947-70E740481C1C}">
                  <a14:useLocalDpi xmlns:a14="http://schemas.microsoft.com/office/drawing/2010/main" val="0"/>
                </a:ext>
              </a:extLst>
            </a:blip>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07104828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353568444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213583456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a:spLocks/>
          </p:cNvSpPr>
          <p:nvPr/>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07629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6873816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634032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3074569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350127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917537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bg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50675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
        <p:nvSpPr>
          <p:cNvPr id="3" name="Footer Placeholder 10">
            <a:extLst>
              <a:ext uri="{FF2B5EF4-FFF2-40B4-BE49-F238E27FC236}">
                <a16:creationId xmlns:a16="http://schemas.microsoft.com/office/drawing/2014/main" id="{55F3B42E-49D5-A402-BB55-46E458419094}"/>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702928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1C4BDD7D-AB67-C540-A18F-6434E586C37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628490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0">
            <a:extLst>
              <a:ext uri="{FF2B5EF4-FFF2-40B4-BE49-F238E27FC236}">
                <a16:creationId xmlns:a16="http://schemas.microsoft.com/office/drawing/2014/main" id="{98D09561-FD4E-3066-64C2-824D66760B1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43584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8" name="Footer Placeholder 10">
            <a:extLst>
              <a:ext uri="{FF2B5EF4-FFF2-40B4-BE49-F238E27FC236}">
                <a16:creationId xmlns:a16="http://schemas.microsoft.com/office/drawing/2014/main" id="{03F58DC3-B4E8-1391-2AF6-4FE989430E6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99089801"/>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2" name="Footer Placeholder 10">
            <a:extLst>
              <a:ext uri="{FF2B5EF4-FFF2-40B4-BE49-F238E27FC236}">
                <a16:creationId xmlns:a16="http://schemas.microsoft.com/office/drawing/2014/main" id="{91010A63-B7F0-F2E2-B929-AA7970F2846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718298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1040128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4" name="Picture 3" descr="Microsoft Learn&#10;Spark possibility">
            <a:extLst>
              <a:ext uri="{FF2B5EF4-FFF2-40B4-BE49-F238E27FC236}">
                <a16:creationId xmlns:a16="http://schemas.microsoft.com/office/drawing/2014/main" id="{5DD74BAF-F737-DF24-4119-69612D6CEE2E}"/>
              </a:ext>
            </a:extLst>
          </p:cNvPr>
          <p:cNvPicPr>
            <a:picLocks noGrp="1" noRo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23228" y="2573202"/>
            <a:ext cx="5344642" cy="1681957"/>
          </a:xfrm>
          <a:prstGeom prst="rect">
            <a:avLst/>
          </a:prstGeom>
        </p:spPr>
      </p:pic>
    </p:spTree>
    <p:extLst>
      <p:ext uri="{BB962C8B-B14F-4D97-AF65-F5344CB8AC3E}">
        <p14:creationId xmlns:p14="http://schemas.microsoft.com/office/powerpoint/2010/main" val="3734122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1_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12" name="Title 1">
            <a:extLst>
              <a:ext uri="{FF2B5EF4-FFF2-40B4-BE49-F238E27FC236}">
                <a16:creationId xmlns:a16="http://schemas.microsoft.com/office/drawing/2014/main" id="{C419B008-216D-CA1F-2D39-75B36E6A697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tx1"/>
                </a:solidFill>
              </a:defRPr>
            </a:lvl1pPr>
          </a:lstStyle>
          <a:p>
            <a:r>
              <a:rPr lang="en-US"/>
              <a:t>Microsoft Learn</a:t>
            </a:r>
            <a:br>
              <a:rPr lang="en-US"/>
            </a:br>
            <a:r>
              <a:rPr lang="en-US"/>
              <a:t>presentation title or event name</a:t>
            </a:r>
          </a:p>
        </p:txBody>
      </p:sp>
      <p:sp>
        <p:nvSpPr>
          <p:cNvPr id="13" name="Text Placeholder 4">
            <a:extLst>
              <a:ext uri="{FF2B5EF4-FFF2-40B4-BE49-F238E27FC236}">
                <a16:creationId xmlns:a16="http://schemas.microsoft.com/office/drawing/2014/main" id="{AA0EBFEA-E746-E760-148D-6B55E33CE98B}"/>
              </a:ext>
            </a:extLst>
          </p:cNvPr>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607969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nSpc>
                <a:spcPct val="100000"/>
              </a:lnSpc>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91033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08037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Slide 3">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A99E2-B1B8-F05E-79FB-6E5F6BA2198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680865"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86739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2394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8B55A-6C79-359D-87CF-515B5B5F6EF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p:nvPicPr>
        <p:blipFill>
          <a:blip r:embed="rId3"/>
          <a:stretch>
            <a:fillRect/>
          </a:stretch>
        </p:blipFill>
        <p:spPr bwMode="black">
          <a:xfrm>
            <a:off x="584200" y="585788"/>
            <a:ext cx="1366440" cy="292608"/>
          </a:xfrm>
          <a:prstGeom prst="rect">
            <a:avLst/>
          </a:prstGeom>
        </p:spPr>
      </p:pic>
      <p:cxnSp>
        <p:nvCxnSpPr>
          <p:cNvPr id="12" name="Straight Connector 11">
            <a:extLst>
              <a:ext uri="{FF2B5EF4-FFF2-40B4-BE49-F238E27FC236}">
                <a16:creationId xmlns:a16="http://schemas.microsoft.com/office/drawing/2014/main" id="{731143F6-2E66-B7DD-83D0-10E3BEE182CA}"/>
              </a:ext>
              <a:ext uri="{C183D7F6-B498-43B3-948B-1728B52AA6E4}">
                <adec:decorative xmlns:adec="http://schemas.microsoft.com/office/drawing/2017/decorative" val="1"/>
              </a:ext>
            </a:extLst>
          </p:cNvPr>
          <p:cNvCxnSpPr>
            <a:cxnSpLocks/>
          </p:cNvCxnSpPr>
          <p:nvPr/>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D47B2CB-325C-5073-D8C2-698C29B7BD94}"/>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48718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C7D666-BCD6-C322-9710-8EA204E6238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12191996"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Click icon to add picture</a:t>
            </a:r>
          </a:p>
        </p:txBody>
      </p:sp>
    </p:spTree>
    <p:extLst>
      <p:ext uri="{BB962C8B-B14F-4D97-AF65-F5344CB8AC3E}">
        <p14:creationId xmlns:p14="http://schemas.microsoft.com/office/powerpoint/2010/main" val="774450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2_Title Slide 5">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A552F5-A279-E01D-8684-06A66C8E3A3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419602"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4" y="3962400"/>
            <a:ext cx="441960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Click icon to add picture</a:t>
            </a:r>
          </a:p>
        </p:txBody>
      </p:sp>
    </p:spTree>
    <p:extLst>
      <p:ext uri="{BB962C8B-B14F-4D97-AF65-F5344CB8AC3E}">
        <p14:creationId xmlns:p14="http://schemas.microsoft.com/office/powerpoint/2010/main" val="2881767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Slide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3393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4260778"/>
            <a:ext cx="433589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9C6438B-8AA6-6FF8-579B-E6859D9CFF89}"/>
              </a:ext>
            </a:extLst>
          </p:cNvPr>
          <p:cNvSpPr>
            <a:spLocks noGrp="1"/>
          </p:cNvSpPr>
          <p:nvPr>
            <p:ph type="pic" sz="quarter" idx="11" hasCustomPrompt="1"/>
          </p:nvPr>
        </p:nvSpPr>
        <p:spPr bwMode="ltGray">
          <a:xfrm>
            <a:off x="5334000" y="0"/>
            <a:ext cx="6858000" cy="6858000"/>
          </a:xfrm>
          <a:blipFill>
            <a:blip r:embed="rId3">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8" name="Straight Connector 7">
            <a:extLst>
              <a:ext uri="{FF2B5EF4-FFF2-40B4-BE49-F238E27FC236}">
                <a16:creationId xmlns:a16="http://schemas.microsoft.com/office/drawing/2014/main" id="{D9E5E791-B100-3AA7-21F7-E48EDD0B5D63}"/>
              </a:ext>
              <a:ext uri="{C183D7F6-B498-43B3-948B-1728B52AA6E4}">
                <adec:decorative xmlns:adec="http://schemas.microsoft.com/office/drawing/2017/decorative" val="1"/>
              </a:ext>
            </a:extLst>
          </p:cNvPr>
          <p:cNvCxnSpPr>
            <a:cxnSpLocks/>
          </p:cNvCxnSpPr>
          <p:nvPr/>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441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79658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381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1026" name="Picture 2" descr="A black triangle on a white background&#10;&#10;Description automatically generated">
            <a:extLst>
              <a:ext uri="{FF2B5EF4-FFF2-40B4-BE49-F238E27FC236}">
                <a16:creationId xmlns:a16="http://schemas.microsoft.com/office/drawing/2014/main" id="{D34FB095-B792-8E28-D887-870C3ECB52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1892" y="6232204"/>
            <a:ext cx="287452" cy="457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4760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and Content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7" name="Text Placeholder 3">
            <a:extLst>
              <a:ext uri="{FF2B5EF4-FFF2-40B4-BE49-F238E27FC236}">
                <a16:creationId xmlns:a16="http://schemas.microsoft.com/office/drawing/2014/main" id="{86F2E5AA-B8E1-2D99-BFF6-55964406C169}"/>
              </a:ext>
            </a:extLst>
          </p:cNvPr>
          <p:cNvSpPr>
            <a:spLocks noGrp="1"/>
          </p:cNvSpPr>
          <p:nvPr>
            <p:ph type="body" sz="quarter" idx="10" hasCustomPrompt="1"/>
          </p:nvPr>
        </p:nvSpPr>
        <p:spPr>
          <a:xfrm>
            <a:off x="584200" y="1961079"/>
            <a:ext cx="11018521"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8" name="Text Placeholder 4">
            <a:extLst>
              <a:ext uri="{FF2B5EF4-FFF2-40B4-BE49-F238E27FC236}">
                <a16:creationId xmlns:a16="http://schemas.microsoft.com/office/drawing/2014/main" id="{24F7BF36-6F86-1AAC-B730-8494CAF9A2B5}"/>
              </a:ext>
            </a:extLst>
          </p:cNvPr>
          <p:cNvSpPr>
            <a:spLocks noGrp="1"/>
          </p:cNvSpPr>
          <p:nvPr>
            <p:ph type="body" sz="quarter" idx="11" hasCustomPrompt="1"/>
          </p:nvPr>
        </p:nvSpPr>
        <p:spPr>
          <a:xfrm>
            <a:off x="584200" y="3075739"/>
            <a:ext cx="11018521" cy="220510"/>
          </a:xfrm>
          <a:prstGeom prst="rect">
            <a:avLst/>
          </a:prstGeom>
        </p:spPr>
        <p:txBody>
          <a:bodyPr lIns="0" tIns="0" rIns="0" bIns="0"/>
          <a:lstStyle>
            <a:lvl1pPr marL="0" indent="0">
              <a:lnSpc>
                <a:spcPts val="1800"/>
              </a:lnSpc>
              <a:spcBef>
                <a:spcPts val="0"/>
              </a:spcBef>
              <a:buNone/>
              <a:defRPr sz="1400" b="0" spc="0">
                <a:solidFill>
                  <a:schemeClr val="accent1"/>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9" name="Text Placeholder 6">
            <a:extLst>
              <a:ext uri="{FF2B5EF4-FFF2-40B4-BE49-F238E27FC236}">
                <a16:creationId xmlns:a16="http://schemas.microsoft.com/office/drawing/2014/main" id="{345546AD-A5A5-3F3C-BA37-4B19AEF2A5DB}"/>
              </a:ext>
            </a:extLst>
          </p:cNvPr>
          <p:cNvSpPr>
            <a:spLocks noGrp="1"/>
          </p:cNvSpPr>
          <p:nvPr>
            <p:ph type="body" sz="quarter" idx="14" hasCustomPrompt="1"/>
          </p:nvPr>
        </p:nvSpPr>
        <p:spPr>
          <a:xfrm>
            <a:off x="584200" y="4593491"/>
            <a:ext cx="11018521"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0" name="Text Placeholder 3">
            <a:extLst>
              <a:ext uri="{FF2B5EF4-FFF2-40B4-BE49-F238E27FC236}">
                <a16:creationId xmlns:a16="http://schemas.microsoft.com/office/drawing/2014/main" id="{90ACF05F-2419-331C-73AA-1456DD524AFE}"/>
              </a:ext>
            </a:extLst>
          </p:cNvPr>
          <p:cNvSpPr>
            <a:spLocks noGrp="1"/>
          </p:cNvSpPr>
          <p:nvPr>
            <p:ph type="body" sz="quarter" idx="24" hasCustomPrompt="1"/>
          </p:nvPr>
        </p:nvSpPr>
        <p:spPr>
          <a:xfrm>
            <a:off x="582338" y="4385524"/>
            <a:ext cx="11018521"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11" name="Text Placeholder 4">
            <a:extLst>
              <a:ext uri="{FF2B5EF4-FFF2-40B4-BE49-F238E27FC236}">
                <a16:creationId xmlns:a16="http://schemas.microsoft.com/office/drawing/2014/main" id="{F10E3B9C-87B7-FCD5-21F0-3C1505450B59}"/>
              </a:ext>
            </a:extLst>
          </p:cNvPr>
          <p:cNvSpPr>
            <a:spLocks noGrp="1"/>
          </p:cNvSpPr>
          <p:nvPr>
            <p:ph type="body" sz="quarter" idx="18" hasCustomPrompt="1"/>
          </p:nvPr>
        </p:nvSpPr>
        <p:spPr>
          <a:xfrm>
            <a:off x="582338" y="3385527"/>
            <a:ext cx="11018521"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22281592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4F3F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89" y="2030760"/>
            <a:ext cx="9570435" cy="307777"/>
          </a:xfrm>
        </p:spPr>
        <p:txBody>
          <a:bodyPr wrap="square">
            <a:spAutoFit/>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Click to edit Master text styles</a:t>
            </a:r>
          </a:p>
        </p:txBody>
      </p:sp>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246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221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77415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4303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3721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lumn Content with Subheads 2">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1" y="1992313"/>
            <a:ext cx="3690937" cy="220510"/>
          </a:xfrm>
          <a:prstGeom prst="rect">
            <a:avLst/>
          </a:prstGeom>
        </p:spPr>
        <p:txBody>
          <a:bodyPr lIns="0" tIns="0" rIns="0" bIns="0"/>
          <a:lstStyle>
            <a:lvl1pPr marL="0" indent="0">
              <a:lnSpc>
                <a:spcPts val="1800"/>
              </a:lnSpc>
              <a:spcBef>
                <a:spcPts val="0"/>
              </a:spcBef>
              <a:spcAft>
                <a:spcPts val="600"/>
              </a:spcAft>
              <a:buFont typeface="Arial" panose="020B0604020202020204" pitchFamily="34" charset="0"/>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514562" y="1992313"/>
            <a:ext cx="3690937" cy="220510"/>
          </a:xfrm>
          <a:prstGeom prst="rect">
            <a:avLst/>
          </a:prstGeom>
        </p:spPr>
        <p:txBody>
          <a:bodyPr lIns="0" tIns="0" rIns="0" bIns="0"/>
          <a:lstStyle>
            <a:lvl1pPr marL="0" indent="0">
              <a:lnSpc>
                <a:spcPts val="1800"/>
              </a:lnSpc>
              <a:spcBef>
                <a:spcPts val="0"/>
              </a:spcBef>
              <a:spcAft>
                <a:spcPts val="600"/>
              </a:spcAft>
              <a:buFont typeface="Arial" panose="020B0604020202020204" pitchFamily="34" charset="0"/>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199" y="2300087"/>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514562" y="2300087"/>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8361463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162608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24">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hree Column Bullet with Subtitle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20" name="Text Placeholder 4">
            <a:extLst>
              <a:ext uri="{FF2B5EF4-FFF2-40B4-BE49-F238E27FC236}">
                <a16:creationId xmlns:a16="http://schemas.microsoft.com/office/drawing/2014/main" id="{8AB7BB6A-65B6-AEC7-836B-8D35242275AF}"/>
              </a:ext>
            </a:extLst>
          </p:cNvPr>
          <p:cNvSpPr>
            <a:spLocks noGrp="1"/>
          </p:cNvSpPr>
          <p:nvPr>
            <p:ph type="body" sz="quarter" idx="17" hasCustomPrompt="1"/>
          </p:nvPr>
        </p:nvSpPr>
        <p:spPr>
          <a:xfrm>
            <a:off x="582877"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FB0535AF-BE85-1E67-DD92-E38C21AF7E8C}"/>
              </a:ext>
            </a:extLst>
          </p:cNvPr>
          <p:cNvSpPr>
            <a:spLocks noGrp="1"/>
          </p:cNvSpPr>
          <p:nvPr>
            <p:ph type="body" sz="quarter" idx="18" hasCustomPrompt="1"/>
          </p:nvPr>
        </p:nvSpPr>
        <p:spPr>
          <a:xfrm>
            <a:off x="437134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8E1F9237-EE15-C9FE-E0CA-3A37C93F9063}"/>
              </a:ext>
            </a:extLst>
          </p:cNvPr>
          <p:cNvSpPr>
            <a:spLocks noGrp="1"/>
          </p:cNvSpPr>
          <p:nvPr>
            <p:ph type="body" sz="quarter" idx="19" hasCustomPrompt="1"/>
          </p:nvPr>
        </p:nvSpPr>
        <p:spPr>
          <a:xfrm>
            <a:off x="813655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6" name="Text Placeholder 4">
            <a:extLst>
              <a:ext uri="{FF2B5EF4-FFF2-40B4-BE49-F238E27FC236}">
                <a16:creationId xmlns:a16="http://schemas.microsoft.com/office/drawing/2014/main" id="{775241E4-9061-8DB7-2B87-BA0CCA011ACE}"/>
              </a:ext>
            </a:extLst>
          </p:cNvPr>
          <p:cNvSpPr>
            <a:spLocks noGrp="1"/>
          </p:cNvSpPr>
          <p:nvPr>
            <p:ph type="body" sz="quarter" idx="11" hasCustomPrompt="1"/>
          </p:nvPr>
        </p:nvSpPr>
        <p:spPr>
          <a:xfrm>
            <a:off x="582877"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7" name="Text Placeholder 4">
            <a:extLst>
              <a:ext uri="{FF2B5EF4-FFF2-40B4-BE49-F238E27FC236}">
                <a16:creationId xmlns:a16="http://schemas.microsoft.com/office/drawing/2014/main" id="{82D1AEC7-7020-CBA4-58E1-0D75BA2EF496}"/>
              </a:ext>
            </a:extLst>
          </p:cNvPr>
          <p:cNvSpPr>
            <a:spLocks noGrp="1"/>
          </p:cNvSpPr>
          <p:nvPr>
            <p:ph type="body" sz="quarter" idx="12" hasCustomPrompt="1"/>
          </p:nvPr>
        </p:nvSpPr>
        <p:spPr>
          <a:xfrm>
            <a:off x="437134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8" name="Text Placeholder 4">
            <a:extLst>
              <a:ext uri="{FF2B5EF4-FFF2-40B4-BE49-F238E27FC236}">
                <a16:creationId xmlns:a16="http://schemas.microsoft.com/office/drawing/2014/main" id="{6416719B-F50B-D496-C069-4C1F30AFEC70}"/>
              </a:ext>
            </a:extLst>
          </p:cNvPr>
          <p:cNvSpPr>
            <a:spLocks noGrp="1"/>
          </p:cNvSpPr>
          <p:nvPr>
            <p:ph type="body" sz="quarter" idx="13" hasCustomPrompt="1"/>
          </p:nvPr>
        </p:nvSpPr>
        <p:spPr>
          <a:xfrm>
            <a:off x="813655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Tree>
    <p:extLst>
      <p:ext uri="{BB962C8B-B14F-4D97-AF65-F5344CB8AC3E}">
        <p14:creationId xmlns:p14="http://schemas.microsoft.com/office/powerpoint/2010/main" val="3379099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3704021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3585026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Column Bullet with Subtitles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val 10">
            <a:extLst>
              <a:ext uri="{FF2B5EF4-FFF2-40B4-BE49-F238E27FC236}">
                <a16:creationId xmlns:a16="http://schemas.microsoft.com/office/drawing/2014/main" id="{F3C14C4D-447D-641B-9EE1-BB7D37876DFD}"/>
              </a:ext>
            </a:extLst>
          </p:cNvPr>
          <p:cNvSpPr/>
          <p:nvPr/>
        </p:nvSpPr>
        <p:spPr>
          <a:xfrm>
            <a:off x="8769505" y="1609347"/>
            <a:ext cx="2196790" cy="219679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257B80-0E22-6118-D58C-8D479BE856CC}"/>
              </a:ext>
            </a:extLst>
          </p:cNvPr>
          <p:cNvSpPr/>
          <p:nvPr/>
        </p:nvSpPr>
        <p:spPr>
          <a:xfrm>
            <a:off x="1216757" y="1609347"/>
            <a:ext cx="2196790" cy="219679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C5F4DB-FE2F-3894-3C54-F1395F059BC1}"/>
              </a:ext>
            </a:extLst>
          </p:cNvPr>
          <p:cNvSpPr/>
          <p:nvPr/>
        </p:nvSpPr>
        <p:spPr>
          <a:xfrm>
            <a:off x="4997605" y="1609347"/>
            <a:ext cx="2196790" cy="2196790"/>
          </a:xfrm>
          <a:prstGeom prst="ellipse">
            <a:avLst/>
          </a:prstGeom>
          <a:solidFill>
            <a:srgbClr val="CD9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49810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888473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hree Column Bullet with Subtitles &amp; Icon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p:nvSpPr>
        <p:spPr bwMode="auto">
          <a:xfrm>
            <a:off x="5724037" y="2319841"/>
            <a:ext cx="769327" cy="769327"/>
          </a:xfrm>
          <a:prstGeom prst="ellipse">
            <a:avLst/>
          </a:prstGeom>
          <a:solidFill>
            <a:schemeClr val="accent6"/>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p:nvSpPr>
        <p:spPr bwMode="auto">
          <a:xfrm>
            <a:off x="1935573" y="2319841"/>
            <a:ext cx="769327" cy="769327"/>
          </a:xfrm>
          <a:prstGeom prst="ellipse">
            <a:avLst/>
          </a:prstGeom>
          <a:solidFill>
            <a:schemeClr val="accent5"/>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p:nvSpPr>
        <p:spPr bwMode="auto">
          <a:xfrm>
            <a:off x="9480780" y="2319841"/>
            <a:ext cx="769327" cy="769327"/>
          </a:xfrm>
          <a:prstGeom prst="ellipse">
            <a:avLst/>
          </a:prstGeom>
          <a:solidFill>
            <a:srgbClr val="8DC8E8"/>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287403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Four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776320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Four Column Bullet with Subtitles 2">
    <p:bg>
      <p:bgPr>
        <a:solidFill>
          <a:srgbClr val="F4F3F5"/>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4763AA-7A64-C315-54ED-405AA5F28928}"/>
              </a:ext>
            </a:extLst>
          </p:cNvPr>
          <p:cNvSpPr/>
          <p:nvPr/>
        </p:nvSpPr>
        <p:spPr bwMode="auto">
          <a:xfrm>
            <a:off x="0" y="0"/>
            <a:ext cx="12192000" cy="12089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7" name="Text Placeholder 11">
            <a:extLst>
              <a:ext uri="{FF2B5EF4-FFF2-40B4-BE49-F238E27FC236}">
                <a16:creationId xmlns:a16="http://schemas.microsoft.com/office/drawing/2014/main" id="{0EA42F63-B2F3-3A38-57BC-24F6164484E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9" name="Text Placeholder 7">
            <a:extLst>
              <a:ext uri="{FF2B5EF4-FFF2-40B4-BE49-F238E27FC236}">
                <a16:creationId xmlns:a16="http://schemas.microsoft.com/office/drawing/2014/main" id="{1F284777-927E-F267-62FB-0ADA3AB8ABEF}"/>
              </a:ext>
            </a:extLst>
          </p:cNvPr>
          <p:cNvSpPr>
            <a:spLocks noGrp="1"/>
          </p:cNvSpPr>
          <p:nvPr>
            <p:ph type="body" sz="quarter" idx="14"/>
          </p:nvPr>
        </p:nvSpPr>
        <p:spPr>
          <a:xfrm>
            <a:off x="584200"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a:extLst>
              <a:ext uri="{FF2B5EF4-FFF2-40B4-BE49-F238E27FC236}">
                <a16:creationId xmlns:a16="http://schemas.microsoft.com/office/drawing/2014/main" id="{B6D7214D-CF27-5C85-22BE-C501CC3F79F6}"/>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1" name="Text Placeholder 9">
            <a:extLst>
              <a:ext uri="{FF2B5EF4-FFF2-40B4-BE49-F238E27FC236}">
                <a16:creationId xmlns:a16="http://schemas.microsoft.com/office/drawing/2014/main" id="{D0E08958-F760-A396-6DDC-ADDF12562EFC}"/>
              </a:ext>
            </a:extLst>
          </p:cNvPr>
          <p:cNvSpPr>
            <a:spLocks noGrp="1"/>
          </p:cNvSpPr>
          <p:nvPr>
            <p:ph type="body" sz="quarter" idx="15"/>
          </p:nvPr>
        </p:nvSpPr>
        <p:spPr>
          <a:xfrm>
            <a:off x="3413125"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E8EB955-55F0-24FF-CDCC-B5A5FFFC6B4A}"/>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36792F0E-DEBA-6C31-5613-59E8E3706BAE}"/>
              </a:ext>
            </a:extLst>
          </p:cNvPr>
          <p:cNvSpPr>
            <a:spLocks noGrp="1"/>
          </p:cNvSpPr>
          <p:nvPr>
            <p:ph type="body" sz="quarter" idx="19"/>
          </p:nvPr>
        </p:nvSpPr>
        <p:spPr>
          <a:xfrm>
            <a:off x="6244208"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2A858486-2BAB-90FA-E642-5FFCB8955993}"/>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6614B332-A4F9-7C7C-FA27-45DE478DA645}"/>
              </a:ext>
            </a:extLst>
          </p:cNvPr>
          <p:cNvSpPr>
            <a:spLocks noGrp="1"/>
          </p:cNvSpPr>
          <p:nvPr>
            <p:ph type="body" sz="quarter" idx="21"/>
          </p:nvPr>
        </p:nvSpPr>
        <p:spPr>
          <a:xfrm>
            <a:off x="9073133"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7240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Five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0478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3368449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3145064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9247666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Tree>
    <p:extLst>
      <p:ext uri="{BB962C8B-B14F-4D97-AF65-F5344CB8AC3E}">
        <p14:creationId xmlns:p14="http://schemas.microsoft.com/office/powerpoint/2010/main" val="29524156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p:nvSpPr>
        <p:spPr bwMode="auto">
          <a:xfrm>
            <a:off x="6858000" y="0"/>
            <a:ext cx="5333999" cy="6858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13740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 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453303"/>
            <a:ext cx="4158362" cy="430887"/>
          </a:xfrm>
        </p:spPr>
        <p:txBody>
          <a:bodyPr anchor="b"/>
          <a:lstStyle>
            <a:lvl1pPr>
              <a:defRPr sz="2800"/>
            </a:lvl1pPr>
          </a:lstStyle>
          <a:p>
            <a:r>
              <a:rPr lang="en-US"/>
              <a:t>Click to edit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1971020"/>
            <a:ext cx="4162425" cy="307777"/>
          </a:xfrm>
        </p:spPr>
        <p:txBody>
          <a:bodyPr/>
          <a:lstStyle>
            <a:lvl1pPr marL="0" indent="0">
              <a:lnSpc>
                <a:spcPts val="2400"/>
              </a:lnSpc>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AA4A25BE-EEC4-2D45-6B51-A6D5FDC0CD9E}"/>
              </a:ext>
            </a:extLst>
          </p:cNvPr>
          <p:cNvSpPr>
            <a:spLocks noGrp="1"/>
          </p:cNvSpPr>
          <p:nvPr>
            <p:ph type="body" sz="quarter" idx="13" hasCustomPrompt="1"/>
          </p:nvPr>
        </p:nvSpPr>
        <p:spPr>
          <a:xfrm>
            <a:off x="586062" y="3084755"/>
            <a:ext cx="4167188"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B898ECC2-F025-9F52-FDDA-2757DC69BA28}"/>
              </a:ext>
            </a:extLst>
          </p:cNvPr>
          <p:cNvSpPr>
            <a:spLocks noGrp="1"/>
          </p:cNvSpPr>
          <p:nvPr>
            <p:ph type="body" sz="quarter" idx="17" hasCustomPrompt="1"/>
          </p:nvPr>
        </p:nvSpPr>
        <p:spPr>
          <a:xfrm>
            <a:off x="584200" y="3392529"/>
            <a:ext cx="4167188" cy="159877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AB1F49BE-32CF-300B-48DC-B74CA09F2E96}"/>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238875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28">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 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508212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578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quare Photo 2">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40045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119020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343753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605580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698010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op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54526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2688146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Tree>
    <p:extLst>
      <p:ext uri="{BB962C8B-B14F-4D97-AF65-F5344CB8AC3E}">
        <p14:creationId xmlns:p14="http://schemas.microsoft.com/office/powerpoint/2010/main" val="38243196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ottom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48203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wo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56914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hree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21926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hree picture with subtitl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32631"/>
            <a:ext cx="3474720" cy="3474720"/>
          </a:xfrm>
          <a:prstGeom prst="roundRect">
            <a:avLst>
              <a:gd name="adj" fmla="val 7612"/>
            </a:avLst>
          </a:prstGeo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332631"/>
            <a:ext cx="3474720" cy="3474720"/>
          </a:xfrm>
          <a:prstGeom prst="roundRect">
            <a:avLst>
              <a:gd name="adj" fmla="val 7612"/>
            </a:avLst>
          </a:prstGeom>
          <a:blipFill>
            <a:blip r:embed="rId3">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332631"/>
            <a:ext cx="3474720" cy="3474720"/>
          </a:xfrm>
          <a:prstGeom prst="roundRect">
            <a:avLst>
              <a:gd name="adj" fmla="val 7895"/>
            </a:avLst>
          </a:prstGeo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FE283E-20EE-6783-BD84-82B4E8AD3588}"/>
              </a:ext>
            </a:extLst>
          </p:cNvPr>
          <p:cNvSpPr>
            <a:spLocks noGrp="1"/>
          </p:cNvSpPr>
          <p:nvPr>
            <p:ph type="body" sz="quarter" idx="19" hasCustomPrompt="1"/>
          </p:nvPr>
        </p:nvSpPr>
        <p:spPr>
          <a:xfrm>
            <a:off x="584200"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4F92DA75-7E4D-567F-ECD8-2CA3158E6DF4}"/>
              </a:ext>
            </a:extLst>
          </p:cNvPr>
          <p:cNvSpPr>
            <a:spLocks noGrp="1"/>
          </p:cNvSpPr>
          <p:nvPr>
            <p:ph type="body" sz="quarter" idx="20" hasCustomPrompt="1"/>
          </p:nvPr>
        </p:nvSpPr>
        <p:spPr>
          <a:xfrm>
            <a:off x="4356101"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8" name="Text Placeholder 4">
            <a:extLst>
              <a:ext uri="{FF2B5EF4-FFF2-40B4-BE49-F238E27FC236}">
                <a16:creationId xmlns:a16="http://schemas.microsoft.com/office/drawing/2014/main" id="{1341BE00-329F-B62F-D11D-64896AE5DD0E}"/>
              </a:ext>
            </a:extLst>
          </p:cNvPr>
          <p:cNvSpPr>
            <a:spLocks noGrp="1"/>
          </p:cNvSpPr>
          <p:nvPr>
            <p:ph type="body" sz="quarter" idx="21" hasCustomPrompt="1"/>
          </p:nvPr>
        </p:nvSpPr>
        <p:spPr>
          <a:xfrm>
            <a:off x="8134943" y="5354468"/>
            <a:ext cx="3474445"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15447416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Four picture content">
    <p:bg>
      <p:bgPr>
        <a:solidFill>
          <a:srgbClr val="F4F3F5"/>
        </a:solidFill>
        <a:effectLst/>
      </p:bgPr>
    </p:bg>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268979103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7154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hre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5760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Four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34325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Fiv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8578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hre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0310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Tree>
    <p:extLst>
      <p:ext uri="{BB962C8B-B14F-4D97-AF65-F5344CB8AC3E}">
        <p14:creationId xmlns:p14="http://schemas.microsoft.com/office/powerpoint/2010/main" val="16935093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Four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43606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Fiv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2389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and text side by sid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48370C-2FF9-EB05-1275-F0B9E34E40E3}"/>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7884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nd text side by side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FD366496-0526-A79B-C195-310BDEC5329D}"/>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B9282B-2098-430D-B57F-67ED8C920ADA}"/>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917A19-5353-F019-737D-CB017D70B4F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E9EDB421-EDBF-FF28-16C9-56834DF21C4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20" name="Text Placeholder 2">
            <a:extLst>
              <a:ext uri="{FF2B5EF4-FFF2-40B4-BE49-F238E27FC236}">
                <a16:creationId xmlns:a16="http://schemas.microsoft.com/office/drawing/2014/main" id="{8C86039A-AC59-0AA2-3B10-E7EE56A2CD57}"/>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58705513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and text side by side 3">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71262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7063420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and text side by side 5">
    <p:bg>
      <p:bgPr>
        <a:solidFill>
          <a:srgbClr val="F4F3F5"/>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50BFCD8B-853E-92A8-FD5C-C5659CCB744A}"/>
              </a:ext>
              <a:ext uri="{C183D7F6-B498-43B3-948B-1728B52AA6E4}">
                <adec:decorative xmlns:adec="http://schemas.microsoft.com/office/drawing/2017/decorative" val="1"/>
              </a:ext>
            </a:extLst>
          </p:cNvPr>
          <p:cNvCxnSpPr>
            <a:cxnSpLocks/>
          </p:cNvCxnSpPr>
          <p:nvPr/>
        </p:nvCxnSpPr>
        <p:spPr>
          <a:xfrm>
            <a:off x="584200"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1698F6FE-FA89-D09B-0F56-2F89F05F6E1E}"/>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1DBC7FD1-5168-7C9E-36DD-EFCBEFE2FAC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9" name="Text Placeholder 2">
            <a:extLst>
              <a:ext uri="{FF2B5EF4-FFF2-40B4-BE49-F238E27FC236}">
                <a16:creationId xmlns:a16="http://schemas.microsoft.com/office/drawing/2014/main" id="{AC81A518-CF66-2BAF-FE9A-48CB9F7E9C5C}"/>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58845087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Developer code full page">
    <p:bg>
      <p:bgPr>
        <a:solidFill>
          <a:srgbClr val="F4F3F5"/>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Tree>
    <p:extLst>
      <p:ext uri="{BB962C8B-B14F-4D97-AF65-F5344CB8AC3E}">
        <p14:creationId xmlns:p14="http://schemas.microsoft.com/office/powerpoint/2010/main" val="2480838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Developer cod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25692245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Developer 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857902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Tree>
    <p:extLst>
      <p:ext uri="{BB962C8B-B14F-4D97-AF65-F5344CB8AC3E}">
        <p14:creationId xmlns:p14="http://schemas.microsoft.com/office/powerpoint/2010/main" val="3857506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Developer 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081877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Developer 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86407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Developer 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16465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Developer code left, image right">
    <p:bg>
      <p:bgPr>
        <a:solidFill>
          <a:srgbClr val="F4F3F5"/>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620632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Device 1">
    <p:bg>
      <p:bgPr>
        <a:solidFill>
          <a:srgbClr val="F4F3F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584200" y="464817"/>
            <a:ext cx="11023600"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584200" y="1922802"/>
            <a:ext cx="4630006"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a:t>
            </a:r>
            <a:r>
              <a:rPr lang="da-DK"/>
              <a:t>Lorem ipsum dolor sit amet</a:t>
            </a:r>
            <a:r>
              <a:rPr lang="pt-BR"/>
              <a:t>.</a:t>
            </a:r>
            <a:endParaRPr lang="en-US"/>
          </a:p>
        </p:txBody>
      </p:sp>
      <p:sp>
        <p:nvSpPr>
          <p:cNvPr id="5" name="Text Placeholder 4"/>
          <p:cNvSpPr>
            <a:spLocks noGrp="1"/>
          </p:cNvSpPr>
          <p:nvPr>
            <p:ph type="body" sz="quarter" idx="11" hasCustomPrompt="1"/>
          </p:nvPr>
        </p:nvSpPr>
        <p:spPr>
          <a:xfrm>
            <a:off x="584199" y="2707597"/>
            <a:ext cx="4630005" cy="2521331"/>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70438977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Device 2">
    <p:bg>
      <p:bgPr>
        <a:solidFill>
          <a:srgbClr val="F4F3F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593750"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521876"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59024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52160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Title 1">
            <a:extLst>
              <a:ext uri="{FF2B5EF4-FFF2-40B4-BE49-F238E27FC236}">
                <a16:creationId xmlns:a16="http://schemas.microsoft.com/office/drawing/2014/main" id="{41C62C6E-6C8D-E263-ED20-65125864F2C8}"/>
              </a:ext>
            </a:extLst>
          </p:cNvPr>
          <p:cNvSpPr>
            <a:spLocks noGrp="1"/>
          </p:cNvSpPr>
          <p:nvPr>
            <p:ph type="title" hasCustomPrompt="1"/>
          </p:nvPr>
        </p:nvSpPr>
        <p:spPr>
          <a:xfrm>
            <a:off x="582612" y="462415"/>
            <a:ext cx="11026776"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Tree>
    <p:extLst>
      <p:ext uri="{BB962C8B-B14F-4D97-AF65-F5344CB8AC3E}">
        <p14:creationId xmlns:p14="http://schemas.microsoft.com/office/powerpoint/2010/main" val="394786009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Device 3">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3596244593"/>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Chart with caption">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layout examples</a:t>
            </a:r>
          </a:p>
        </p:txBody>
      </p:sp>
      <p:sp>
        <p:nvSpPr>
          <p:cNvPr id="5" name="Chart Placeholder 6">
            <a:extLst>
              <a:ext uri="{FF2B5EF4-FFF2-40B4-BE49-F238E27FC236}">
                <a16:creationId xmlns:a16="http://schemas.microsoft.com/office/drawing/2014/main" id="{D9638BF3-12D1-2694-0190-0AB19FCB5432}"/>
              </a:ext>
            </a:extLst>
          </p:cNvPr>
          <p:cNvSpPr>
            <a:spLocks noGrp="1"/>
          </p:cNvSpPr>
          <p:nvPr>
            <p:ph type="chart" sz="quarter" idx="21"/>
          </p:nvPr>
        </p:nvSpPr>
        <p:spPr>
          <a:xfrm>
            <a:off x="584200"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6" name="Text Placeholder 4">
            <a:extLst>
              <a:ext uri="{FF2B5EF4-FFF2-40B4-BE49-F238E27FC236}">
                <a16:creationId xmlns:a16="http://schemas.microsoft.com/office/drawing/2014/main" id="{9FDA6635-EE72-35BC-5065-7C47B07E2AF7}"/>
              </a:ext>
            </a:extLst>
          </p:cNvPr>
          <p:cNvSpPr>
            <a:spLocks noGrp="1"/>
          </p:cNvSpPr>
          <p:nvPr>
            <p:ph type="body" sz="quarter" idx="12" hasCustomPrompt="1"/>
          </p:nvPr>
        </p:nvSpPr>
        <p:spPr>
          <a:xfrm>
            <a:off x="584201" y="5973763"/>
            <a:ext cx="3474720"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7" name="Text Placeholder 4">
            <a:extLst>
              <a:ext uri="{FF2B5EF4-FFF2-40B4-BE49-F238E27FC236}">
                <a16:creationId xmlns:a16="http://schemas.microsoft.com/office/drawing/2014/main" id="{426EF772-758C-C1A7-A309-173E2AB9C395}"/>
              </a:ext>
            </a:extLst>
          </p:cNvPr>
          <p:cNvSpPr>
            <a:spLocks noGrp="1"/>
          </p:cNvSpPr>
          <p:nvPr>
            <p:ph type="body" sz="quarter" idx="18" hasCustomPrompt="1"/>
          </p:nvPr>
        </p:nvSpPr>
        <p:spPr>
          <a:xfrm>
            <a:off x="4358640"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9" name="Chart Placeholder 6">
            <a:extLst>
              <a:ext uri="{FF2B5EF4-FFF2-40B4-BE49-F238E27FC236}">
                <a16:creationId xmlns:a16="http://schemas.microsoft.com/office/drawing/2014/main" id="{C01D8C54-5478-2BF6-769F-9F0FC6FB57EA}"/>
              </a:ext>
            </a:extLst>
          </p:cNvPr>
          <p:cNvSpPr>
            <a:spLocks noGrp="1"/>
          </p:cNvSpPr>
          <p:nvPr>
            <p:ph type="chart" sz="quarter" idx="22"/>
          </p:nvPr>
        </p:nvSpPr>
        <p:spPr>
          <a:xfrm>
            <a:off x="4358641"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1" name="Chart Placeholder 6">
            <a:extLst>
              <a:ext uri="{FF2B5EF4-FFF2-40B4-BE49-F238E27FC236}">
                <a16:creationId xmlns:a16="http://schemas.microsoft.com/office/drawing/2014/main" id="{657835EA-5000-4043-FCC9-D8A17E147B1F}"/>
              </a:ext>
            </a:extLst>
          </p:cNvPr>
          <p:cNvSpPr>
            <a:spLocks noGrp="1"/>
          </p:cNvSpPr>
          <p:nvPr>
            <p:ph type="chart" sz="quarter" idx="23"/>
          </p:nvPr>
        </p:nvSpPr>
        <p:spPr>
          <a:xfrm>
            <a:off x="8132064"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2" name="Text Placeholder 3">
            <a:extLst>
              <a:ext uri="{FF2B5EF4-FFF2-40B4-BE49-F238E27FC236}">
                <a16:creationId xmlns:a16="http://schemas.microsoft.com/office/drawing/2014/main" id="{D11E6A22-8ABF-B71A-3401-3376773ED9AC}"/>
              </a:ext>
            </a:extLst>
          </p:cNvPr>
          <p:cNvSpPr>
            <a:spLocks noGrp="1"/>
          </p:cNvSpPr>
          <p:nvPr>
            <p:ph type="body" sz="quarter" idx="24" hasCustomPrompt="1"/>
          </p:nvPr>
        </p:nvSpPr>
        <p:spPr>
          <a:xfrm>
            <a:off x="584200"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3" name="Text Placeholder 3">
            <a:extLst>
              <a:ext uri="{FF2B5EF4-FFF2-40B4-BE49-F238E27FC236}">
                <a16:creationId xmlns:a16="http://schemas.microsoft.com/office/drawing/2014/main" id="{608861AB-092C-6472-7C72-ED6E47461F7C}"/>
              </a:ext>
            </a:extLst>
          </p:cNvPr>
          <p:cNvSpPr>
            <a:spLocks noGrp="1"/>
          </p:cNvSpPr>
          <p:nvPr>
            <p:ph type="body" sz="quarter" idx="25" hasCustomPrompt="1"/>
          </p:nvPr>
        </p:nvSpPr>
        <p:spPr>
          <a:xfrm>
            <a:off x="4369751"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4" name="Text Placeholder 3">
            <a:extLst>
              <a:ext uri="{FF2B5EF4-FFF2-40B4-BE49-F238E27FC236}">
                <a16:creationId xmlns:a16="http://schemas.microsoft.com/office/drawing/2014/main" id="{000561FE-DBFA-4AC4-AFCD-6B19B0C28254}"/>
              </a:ext>
            </a:extLst>
          </p:cNvPr>
          <p:cNvSpPr>
            <a:spLocks noGrp="1"/>
          </p:cNvSpPr>
          <p:nvPr>
            <p:ph type="body" sz="quarter" idx="26" hasCustomPrompt="1"/>
          </p:nvPr>
        </p:nvSpPr>
        <p:spPr>
          <a:xfrm>
            <a:off x="8132063"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4">
            <a:extLst>
              <a:ext uri="{FF2B5EF4-FFF2-40B4-BE49-F238E27FC236}">
                <a16:creationId xmlns:a16="http://schemas.microsoft.com/office/drawing/2014/main" id="{ABB165B4-FDFD-ADBC-4A1C-58CA8748A55C}"/>
              </a:ext>
            </a:extLst>
          </p:cNvPr>
          <p:cNvSpPr>
            <a:spLocks noGrp="1"/>
          </p:cNvSpPr>
          <p:nvPr>
            <p:ph type="body" sz="quarter" idx="27" hasCustomPrompt="1"/>
          </p:nvPr>
        </p:nvSpPr>
        <p:spPr>
          <a:xfrm>
            <a:off x="8132063"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0080290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able ">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1098-5BDB-3A14-0BC4-F3DC4A76BABB}"/>
              </a:ext>
            </a:extLst>
          </p:cNvPr>
          <p:cNvSpPr>
            <a:spLocks noGrp="1"/>
          </p:cNvSpPr>
          <p:nvPr>
            <p:ph type="title" hasCustomPrompt="1"/>
          </p:nvPr>
        </p:nvSpPr>
        <p:spPr/>
        <p:txBody>
          <a:bodyPr/>
          <a:lstStyle>
            <a:lvl1pPr>
              <a:defRPr/>
            </a:lvl1pPr>
          </a:lstStyle>
          <a:p>
            <a:r>
              <a:rPr lang="en-US"/>
              <a:t>Table layout</a:t>
            </a:r>
          </a:p>
        </p:txBody>
      </p:sp>
      <p:sp>
        <p:nvSpPr>
          <p:cNvPr id="4" name="Table Placeholder 3">
            <a:extLst>
              <a:ext uri="{FF2B5EF4-FFF2-40B4-BE49-F238E27FC236}">
                <a16:creationId xmlns:a16="http://schemas.microsoft.com/office/drawing/2014/main" id="{6DAF7D07-1867-0A94-96A1-88DE5F76DCC0}"/>
              </a:ext>
            </a:extLst>
          </p:cNvPr>
          <p:cNvSpPr>
            <a:spLocks noGrp="1"/>
          </p:cNvSpPr>
          <p:nvPr>
            <p:ph type="tbl" sz="quarter" idx="10"/>
          </p:nvPr>
        </p:nvSpPr>
        <p:spPr>
          <a:xfrm>
            <a:off x="584201" y="2201863"/>
            <a:ext cx="11025188" cy="4067176"/>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927612846"/>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8FF295-4867-A99B-E458-6E9396360BC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1163637" y="850900"/>
            <a:ext cx="7256463" cy="3238500"/>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280264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Tree>
    <p:extLst>
      <p:ext uri="{BB962C8B-B14F-4D97-AF65-F5344CB8AC3E}">
        <p14:creationId xmlns:p14="http://schemas.microsoft.com/office/powerpoint/2010/main" val="22495900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95A0AA-74F0-F906-FF6C-5C3C4846A89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8" name="Picture 7" descr="Quotation marks">
            <a:extLst>
              <a:ext uri="{FF2B5EF4-FFF2-40B4-BE49-F238E27FC236}">
                <a16:creationId xmlns:a16="http://schemas.microsoft.com/office/drawing/2014/main" id="{04EC2229-8FBE-426A-CDA3-79B76E4E64E9}"/>
              </a:ext>
            </a:extLst>
          </p:cNvPr>
          <p:cNvPicPr>
            <a:picLocks noChangeAspect="1"/>
          </p:cNvPicPr>
          <p:nvPr/>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895504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2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E79450-F76B-B7C6-BF65-EFBA04ADB473}"/>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11" name="Picture 10" descr="Quotation marks">
            <a:extLst>
              <a:ext uri="{FF2B5EF4-FFF2-40B4-BE49-F238E27FC236}">
                <a16:creationId xmlns:a16="http://schemas.microsoft.com/office/drawing/2014/main" id="{3425CD53-2A7D-2007-E862-FDADC36307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black">
          <a:xfrm>
            <a:off x="564441" y="1042185"/>
            <a:ext cx="1271081" cy="1132055"/>
          </a:xfrm>
          <a:prstGeom prst="rect">
            <a:avLst/>
          </a:prstGeom>
        </p:spPr>
      </p:pic>
    </p:spTree>
    <p:extLst>
      <p:ext uri="{BB962C8B-B14F-4D97-AF65-F5344CB8AC3E}">
        <p14:creationId xmlns:p14="http://schemas.microsoft.com/office/powerpoint/2010/main" val="1811211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8C42C5-9D1B-8547-8199-B0D8C17707CB}"/>
              </a:ext>
              <a:ext uri="{C183D7F6-B498-43B3-948B-1728B52AA6E4}">
                <adec:decorative xmlns:adec="http://schemas.microsoft.com/office/drawing/2017/decorative" val="1"/>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82816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Demo slid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6AA0B9-027D-8539-FF20-AFB01D1F7528}"/>
              </a:ext>
              <a:ext uri="{C183D7F6-B498-43B3-948B-1728B52AA6E4}">
                <adec:decorative xmlns:adec="http://schemas.microsoft.com/office/drawing/2017/decorative" val="1"/>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256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D5FC56-4517-D1AD-EA54-49ECDFA7612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1364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79DAA2-FFF6-E1D5-7BF6-E98C822B2F5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98426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 Title 3">
    <p:bg bwMode="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756D10-0030-D9D3-52FE-13D839CE63B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34366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mo slide 3">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4A2250-4B7E-6E63-E698-996FB39D2C1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1070331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96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lank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073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192464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6" name="Title 1">
            <a:extLst>
              <a:ext uri="{FF2B5EF4-FFF2-40B4-BE49-F238E27FC236}">
                <a16:creationId xmlns:a16="http://schemas.microsoft.com/office/drawing/2014/main" id="{08079CCE-8626-53E5-1C9C-E9081D2B67CD}"/>
              </a:ext>
            </a:extLst>
          </p:cNvPr>
          <p:cNvSpPr>
            <a:spLocks noGrp="1"/>
          </p:cNvSpPr>
          <p:nvPr>
            <p:ph type="title"/>
          </p:nvPr>
        </p:nvSpPr>
        <p:spPr>
          <a:xfrm>
            <a:off x="4255769" y="1769814"/>
            <a:ext cx="550468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
        <p:nvSpPr>
          <p:cNvPr id="7" name="Text Placeholder 4">
            <a:extLst>
              <a:ext uri="{FF2B5EF4-FFF2-40B4-BE49-F238E27FC236}">
                <a16:creationId xmlns:a16="http://schemas.microsoft.com/office/drawing/2014/main" id="{8845B3A2-DAC2-0B7B-1866-377A5A244AC2}"/>
              </a:ext>
            </a:extLst>
          </p:cNvPr>
          <p:cNvSpPr>
            <a:spLocks noGrp="1"/>
          </p:cNvSpPr>
          <p:nvPr>
            <p:ph type="body" sz="quarter" idx="12" hasCustomPrompt="1"/>
          </p:nvPr>
        </p:nvSpPr>
        <p:spPr>
          <a:xfrm>
            <a:off x="585216" y="1572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8423023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272">
          <p15:clr>
            <a:srgbClr val="FBAE40"/>
          </p15:clr>
        </p15:guide>
        <p15:guide id="3" orient="horz" pos="912">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58742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912">
          <p15:clr>
            <a:srgbClr val="FBAE40"/>
          </p15:clr>
        </p15:guide>
        <p15:guide id="3" orient="horz" pos="1272">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Closing logo slide 3">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4F8C85E6-DBED-FCF3-8B7D-1F82C6DBBCB7}"/>
              </a:ext>
            </a:extLst>
          </p:cNvPr>
          <p:cNvSpPr>
            <a:spLocks noGrp="1"/>
          </p:cNvSpPr>
          <p:nvPr>
            <p:ph type="title"/>
          </p:nvPr>
        </p:nvSpPr>
        <p:spPr>
          <a:xfrm>
            <a:off x="588263" y="1845276"/>
            <a:ext cx="11018520" cy="553998"/>
          </a:xfrm>
        </p:spPr>
        <p:txBody>
          <a:bodyPr/>
          <a:lstStyle>
            <a:lvl1pPr marL="0" algn="l" defTabSz="457200" rtl="0" eaLnBrk="1" latinLnBrk="0" hangingPunct="1">
              <a:defRPr lang="en-US" sz="3600" b="1" kern="1200" dirty="0">
                <a:gradFill>
                  <a:gsLst>
                    <a:gs pos="0">
                      <a:srgbClr val="FF5C39"/>
                    </a:gs>
                    <a:gs pos="100000">
                      <a:srgbClr val="C73ECC"/>
                    </a:gs>
                  </a:gsLst>
                  <a:lin ang="3900000" scaled="0"/>
                </a:gradFill>
                <a:latin typeface="Segoe UI" panose="020B0502040204020203" pitchFamily="34" charset="0"/>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536887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572710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31045716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4176006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7243823" cy="276999"/>
          </a:xfrm>
          <a:prstGeom prst="rect">
            <a:avLst/>
          </a:prstGeom>
        </p:spPr>
        <p:txBody>
          <a:bodyPr anchor="t"/>
          <a:lstStyle>
            <a:lvl1pPr marL="0" indent="0">
              <a:spcBef>
                <a:spcPts val="0"/>
              </a:spcBef>
              <a:buNone/>
              <a:defRPr sz="1800">
                <a:solidFill>
                  <a:schemeClr val="tx1"/>
                </a:solidFill>
                <a:latin typeface="+mj-lt"/>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724163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1015663"/>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extLst>
                <a:ext uri="{28A0092B-C50C-407E-A947-70E740481C1C}">
                  <a14:useLocalDpi xmlns:a14="http://schemas.microsoft.com/office/drawing/2010/main" val="0"/>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87888494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extLst>
                <a:ext uri="{28A0092B-C50C-407E-A947-70E740481C1C}">
                  <a14:useLocalDpi xmlns:a14="http://schemas.microsoft.com/office/drawing/2010/main" val="0"/>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75506666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7243823" cy="276999"/>
          </a:xfrm>
          <a:prstGeom prst="rect">
            <a:avLst/>
          </a:prstGeom>
        </p:spPr>
        <p:txBody>
          <a:bodyPr anchor="t"/>
          <a:lstStyle>
            <a:lvl1pPr marL="0" indent="0">
              <a:spcBef>
                <a:spcPts val="0"/>
              </a:spcBef>
              <a:buNone/>
              <a:defRPr sz="1800">
                <a:solidFill>
                  <a:schemeClr val="tx1"/>
                </a:solidFill>
                <a:latin typeface="+mj-lt"/>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7241633" cy="726353"/>
          </a:xfrm>
          <a:prstGeom prst="rect">
            <a:avLst/>
          </a:prstGeom>
        </p:spPr>
        <p:txBody>
          <a:bodyPr wrap="square">
            <a:spAutoFit/>
          </a:bodyPr>
          <a:lstStyle>
            <a:lvl1pPr marL="137160" indent="-137160">
              <a:buFont typeface="Arial" panose="020B0604020202020204" pitchFamily="34" charset="0"/>
              <a:buChar char="•"/>
              <a:defRPr sz="1600">
                <a:solidFill>
                  <a:schemeClr val="tx1"/>
                </a:solidFill>
              </a:defRPr>
            </a:lvl1pPr>
            <a:lvl2pPr marL="265176" indent="-128016">
              <a:buFont typeface="Arial" panose="020B0604020202020204" pitchFamily="34" charset="0"/>
              <a:buChar char="•"/>
              <a:defRPr sz="1400">
                <a:solidFill>
                  <a:schemeClr val="tx1"/>
                </a:solidFill>
              </a:defRPr>
            </a:lvl2pPr>
            <a:lvl3pPr marL="384048" indent="-118872">
              <a:buFont typeface="Arial" panose="020B0604020202020204" pitchFamily="34" charset="0"/>
              <a:buChar char="•"/>
              <a:defRPr sz="1200">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1015663"/>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3790207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2772849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extLst>
                <a:ext uri="{28A0092B-C50C-407E-A947-70E740481C1C}">
                  <a14:useLocalDpi xmlns:a14="http://schemas.microsoft.com/office/drawing/2010/main" val="0"/>
                </a:ext>
              </a:extLst>
            </a:blip>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154501244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7243823" cy="276999"/>
          </a:xfrm>
          <a:prstGeom prst="rect">
            <a:avLst/>
          </a:prstGeom>
        </p:spPr>
        <p:txBody>
          <a:bodyPr anchor="t"/>
          <a:lstStyle>
            <a:lvl1pPr marL="0" indent="0">
              <a:spcBef>
                <a:spcPts val="0"/>
              </a:spcBef>
              <a:buNone/>
              <a:defRPr sz="1800">
                <a:solidFill>
                  <a:schemeClr val="tx1"/>
                </a:solidFill>
                <a:latin typeface="+mj-lt"/>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724163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1015663"/>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18803416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extLst>
                <a:ext uri="{28A0092B-C50C-407E-A947-70E740481C1C}">
                  <a14:useLocalDpi xmlns:a14="http://schemas.microsoft.com/office/drawing/2010/main" val="0"/>
                </a:ext>
              </a:extLst>
            </a:blip>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110960250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15960804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4871704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website screenshot here or click or tap icon below to insert</a:t>
            </a:r>
          </a:p>
          <a:p>
            <a:endParaRPr lang="en-US" dirty="0"/>
          </a:p>
          <a:p>
            <a:endParaRPr lang="en-US" dirty="0"/>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516843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40199801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0486566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37029441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6611944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468592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extLst>
                <a:ext uri="{28A0092B-C50C-407E-A947-70E740481C1C}">
                  <a14:useLocalDpi xmlns:a14="http://schemas.microsoft.com/office/drawing/2010/main" val="0"/>
                </a:ext>
              </a:extLst>
            </a:blip>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662522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extLst>
                <a:ext uri="{28A0092B-C50C-407E-A947-70E740481C1C}">
                  <a14:useLocalDpi xmlns:a14="http://schemas.microsoft.com/office/drawing/2010/main" val="0"/>
                </a:ext>
              </a:extLst>
            </a:blip>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9574028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41300460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1998012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80600311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40732374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271699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92692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10848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0434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extLst>
                <a:ext uri="{28A0092B-C50C-407E-A947-70E740481C1C}">
                  <a14:useLocalDpi xmlns:a14="http://schemas.microsoft.com/office/drawing/2010/main" val="0"/>
                </a:ext>
              </a:extLst>
            </a:blip>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dirty="0"/>
              <a:t>Click icon to </a:t>
            </a:r>
            <a:br>
              <a:rPr lang="en-US" dirty="0"/>
            </a:br>
            <a:r>
              <a:rPr lang="en-US" dirty="0"/>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1390618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7269112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2028460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1781538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72905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ulleted_layout">
    <p:bg>
      <p:bgPr>
        <a:solidFill>
          <a:srgbClr val="F4F3F5"/>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rgbClr val="2A446F"/>
                </a:solidFill>
              </a:defRPr>
            </a:lvl1pPr>
          </a:lstStyle>
          <a:p>
            <a:r>
              <a:rPr lang="en-US"/>
              <a:t>Title</a:t>
            </a:r>
          </a:p>
        </p:txBody>
      </p:sp>
      <p:sp>
        <p:nvSpPr>
          <p:cNvPr id="3" name="Subtitle">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4" name="GradientLine">
            <a:extLst>
              <a:ext uri="{FF2B5EF4-FFF2-40B4-BE49-F238E27FC236}">
                <a16:creationId xmlns:a16="http://schemas.microsoft.com/office/drawing/2014/main" id="{8656CD03-D8B5-A954-194E-D56A814FC148}"/>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7959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rgbClr val="2A446F"/>
                </a:solidFill>
              </a:defRPr>
            </a:lvl1pPr>
          </a:lstStyle>
          <a:p>
            <a:r>
              <a:rPr lang="en-US"/>
              <a:t>Click to edit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88703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learn_screenshot">
    <p:bg>
      <p:bgPr>
        <a:solidFill>
          <a:srgbClr val="F4F3F5"/>
        </a:solidFill>
        <a:effectLst/>
      </p:bgPr>
    </p:bg>
    <p:spTree>
      <p:nvGrpSpPr>
        <p:cNvPr id="1" name=""/>
        <p:cNvGrpSpPr/>
        <p:nvPr/>
      </p:nvGrpSpPr>
      <p:grpSpPr>
        <a:xfrm>
          <a:off x="0" y="0"/>
          <a:ext cx="0" cy="0"/>
          <a:chOff x="0" y="0"/>
          <a:chExt cx="0" cy="0"/>
        </a:xfrm>
      </p:grpSpPr>
      <p:pic>
        <p:nvPicPr>
          <p:cNvPr id="11" name="DeviceBorder">
            <a:extLst>
              <a:ext uri="{FF2B5EF4-FFF2-40B4-BE49-F238E27FC236}">
                <a16:creationId xmlns:a16="http://schemas.microsoft.com/office/drawing/2014/main" id="{C4B95F29-56C3-4C85-A12B-0B0BE769E7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44774" y="418150"/>
            <a:ext cx="7747227" cy="6439851"/>
          </a:xfrm>
          <a:prstGeom prst="rect">
            <a:avLst/>
          </a:prstGeom>
        </p:spPr>
      </p:pic>
      <p:sp>
        <p:nvSpPr>
          <p:cNvPr id="12" name="Screenshot">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7589520" cy="4343375"/>
          </a:xfrm>
          <a:prstGeom prst="rect">
            <a:avLst/>
          </a:prstGeom>
        </p:spPr>
        <p:txBody>
          <a:bodyPr anchor="ctr" anchorCtr="0">
            <a:noAutofit/>
          </a:bodyPr>
          <a:lstStyle>
            <a:lvl1pPr algn="ctr">
              <a:defRPr>
                <a:solidFill>
                  <a:srgbClr val="000000"/>
                </a:solidFill>
              </a:defRPr>
            </a:lvl1pPr>
          </a:lstStyle>
          <a:p>
            <a:r>
              <a:rPr lang="en-US" dirty="0"/>
              <a:t>Click icon to add picture</a:t>
            </a:r>
          </a:p>
        </p:txBody>
      </p:sp>
      <p:sp>
        <p:nvSpPr>
          <p:cNvPr id="4" name="Subtitle"/>
          <p:cNvSpPr>
            <a:spLocks noGrp="1"/>
          </p:cNvSpPr>
          <p:nvPr>
            <p:ph type="body" sz="quarter" idx="10" hasCustomPrompt="1"/>
          </p:nvPr>
        </p:nvSpPr>
        <p:spPr>
          <a:xfrm>
            <a:off x="584200" y="1922802"/>
            <a:ext cx="4630006" cy="307777"/>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algn="l"/>
            <a:r>
              <a:rPr lang="en-US" sz="2000" b="1">
                <a:gradFill>
                  <a:gsLst>
                    <a:gs pos="56000">
                      <a:srgbClr val="8661C5"/>
                    </a:gs>
                    <a:gs pos="0">
                      <a:srgbClr val="0078D4"/>
                    </a:gs>
                  </a:gsLst>
                  <a:lin ang="3600000" scaled="0"/>
                </a:gradFill>
                <a:latin typeface="Segoe UI Bold" panose="020B0802040204020203" pitchFamily="34" charset="0"/>
                <a:cs typeface="Segoe UI Bold" panose="020B0802040204020203" pitchFamily="34" charset="0"/>
              </a:rPr>
              <a:t>Subtitle</a:t>
            </a:r>
          </a:p>
        </p:txBody>
      </p:sp>
      <p:sp>
        <p:nvSpPr>
          <p:cNvPr id="2" name="TextBox 1">
            <a:extLst>
              <a:ext uri="{FF2B5EF4-FFF2-40B4-BE49-F238E27FC236}">
                <a16:creationId xmlns:a16="http://schemas.microsoft.com/office/drawing/2014/main" id="{94C452A6-D19B-5B6C-CC50-BAF5FDE788DA}"/>
              </a:ext>
            </a:extLst>
          </p:cNvPr>
          <p:cNvSpPr txBox="1"/>
          <p:nvPr userDrawn="1"/>
        </p:nvSpPr>
        <p:spPr>
          <a:xfrm>
            <a:off x="584200" y="3691375"/>
            <a:ext cx="4630006" cy="923330"/>
          </a:xfrm>
          <a:prstGeom prst="rect">
            <a:avLst/>
          </a:prstGeom>
          <a:noFill/>
        </p:spPr>
        <p:txBody>
          <a:bodyPr wrap="square" lIns="0" tIns="0" rIns="0" bIns="0" rtlCol="0">
            <a:spAutoFit/>
          </a:bodyPr>
          <a:lstStyle>
            <a:defPPr>
              <a:defRPr lang="en-US"/>
            </a:defPPr>
          </a:lstStyle>
          <a:p>
            <a:pPr marL="0" indent="0">
              <a:buNone/>
            </a:pPr>
            <a:r>
              <a:rPr lang="en-US" sz="2000" dirty="0"/>
              <a:t>Complete interactive learning exercises, watch videos, and practice and apply your new skills.</a:t>
            </a:r>
          </a:p>
        </p:txBody>
      </p:sp>
    </p:spTree>
    <p:extLst>
      <p:ext uri="{BB962C8B-B14F-4D97-AF65-F5344CB8AC3E}">
        <p14:creationId xmlns:p14="http://schemas.microsoft.com/office/powerpoint/2010/main" val="372477814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23228" y="2573202"/>
            <a:ext cx="5344642" cy="1681958"/>
          </a:xfrm>
          <a:prstGeom prst="rect">
            <a:avLst/>
          </a:prstGeom>
        </p:spPr>
      </p:pic>
      <p:sp>
        <p:nvSpPr>
          <p:cNvPr id="5" name="Footer Placeholder 10">
            <a:extLst>
              <a:ext uri="{FF2B5EF4-FFF2-40B4-BE49-F238E27FC236}">
                <a16:creationId xmlns:a16="http://schemas.microsoft.com/office/drawing/2014/main" id="{C271FB7A-72FC-2B10-878C-854A9CF5A5F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bg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t>© Copyright Microsoft Corporation. All rights reserved.</a:t>
            </a:r>
          </a:p>
        </p:txBody>
      </p:sp>
    </p:spTree>
    <p:extLst>
      <p:ext uri="{BB962C8B-B14F-4D97-AF65-F5344CB8AC3E}">
        <p14:creationId xmlns:p14="http://schemas.microsoft.com/office/powerpoint/2010/main" val="3453047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2" name="Picture 1">
            <a:extLst>
              <a:ext uri="{FF2B5EF4-FFF2-40B4-BE49-F238E27FC236}">
                <a16:creationId xmlns:a16="http://schemas.microsoft.com/office/drawing/2014/main" id="{27A6130F-151B-E7A4-7D6A-A00CC7C1971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MS logo gray - EMF" descr="Microsoft logo, gray text version">
            <a:extLst>
              <a:ext uri="{FF2B5EF4-FFF2-40B4-BE49-F238E27FC236}">
                <a16:creationId xmlns:a16="http://schemas.microsoft.com/office/drawing/2014/main" id="{DC2D58BB-6A7B-08BB-6DA1-1482224875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Footer Placeholder 2">
            <a:extLst>
              <a:ext uri="{FF2B5EF4-FFF2-40B4-BE49-F238E27FC236}">
                <a16:creationId xmlns:a16="http://schemas.microsoft.com/office/drawing/2014/main" id="{BC4B50E0-6791-02B5-01BA-862BBE0DE53E}"/>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29608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4" name="Picture 3">
            <a:extLst>
              <a:ext uri="{FF2B5EF4-FFF2-40B4-BE49-F238E27FC236}">
                <a16:creationId xmlns:a16="http://schemas.microsoft.com/office/drawing/2014/main" id="{ED2CC58F-2833-2BFC-78D5-1D360BAF4E2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417010" y="0"/>
            <a:ext cx="9774990" cy="6858000"/>
          </a:xfrm>
          <a:prstGeom prst="rect">
            <a:avLst/>
          </a:prstGeom>
        </p:spPr>
      </p:pic>
    </p:spTree>
    <p:extLst>
      <p:ext uri="{BB962C8B-B14F-4D97-AF65-F5344CB8AC3E}">
        <p14:creationId xmlns:p14="http://schemas.microsoft.com/office/powerpoint/2010/main" val="4004465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0381394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10">
            <a:extLst>
              <a:ext uri="{FF2B5EF4-FFF2-40B4-BE49-F238E27FC236}">
                <a16:creationId xmlns:a16="http://schemas.microsoft.com/office/drawing/2014/main" id="{B14116FB-E904-DC73-7B06-3E224526332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280782"/>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sz="18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98E747F5-2B3E-7D12-BA3E-ABF1F41F08DE}"/>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4816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10">
            <a:extLst>
              <a:ext uri="{FF2B5EF4-FFF2-40B4-BE49-F238E27FC236}">
                <a16:creationId xmlns:a16="http://schemas.microsoft.com/office/drawing/2014/main" id="{400A7934-B6A5-1A91-FBCA-710DD07CE57B}"/>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7" name="Straight Connector 6">
            <a:extLst>
              <a:ext uri="{FF2B5EF4-FFF2-40B4-BE49-F238E27FC236}">
                <a16:creationId xmlns:a16="http://schemas.microsoft.com/office/drawing/2014/main" id="{59C213D8-D99B-E03F-A995-F70B8B51B6CB}"/>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91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extLst>
                <a:ext uri="{28A0092B-C50C-407E-A947-70E740481C1C}">
                  <a14:useLocalDpi xmlns:a14="http://schemas.microsoft.com/office/drawing/2010/main" val="0"/>
                </a:ext>
              </a:extLst>
            </a:blip>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7" name="Rectangle 6">
            <a:extLst>
              <a:ext uri="{FF2B5EF4-FFF2-40B4-BE49-F238E27FC236}">
                <a16:creationId xmlns:a16="http://schemas.microsoft.com/office/drawing/2014/main" id="{C4032A11-3F38-7E7A-6D0B-904E6DA5BBAD}"/>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Footer Placeholder 2">
            <a:extLst>
              <a:ext uri="{FF2B5EF4-FFF2-40B4-BE49-F238E27FC236}">
                <a16:creationId xmlns:a16="http://schemas.microsoft.com/office/drawing/2014/main" id="{B8D34AEA-1D01-81D9-F395-7CEA79AFB621}"/>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37255326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A750801D-F318-C32F-F1A8-2EB08A5D12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2" name="Picture 1">
            <a:extLst>
              <a:ext uri="{FF2B5EF4-FFF2-40B4-BE49-F238E27FC236}">
                <a16:creationId xmlns:a16="http://schemas.microsoft.com/office/drawing/2014/main" id="{E4E12AF7-7EB4-70B8-71A4-7CE12563751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Footer Placeholder 2">
            <a:extLst>
              <a:ext uri="{FF2B5EF4-FFF2-40B4-BE49-F238E27FC236}">
                <a16:creationId xmlns:a16="http://schemas.microsoft.com/office/drawing/2014/main" id="{DF9A0867-F740-B0AF-A114-43659FABE457}"/>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6200593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5773989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707281"/>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57353645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3289772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2039660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134044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1369803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274888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213981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2200806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cxnSp>
        <p:nvCxnSpPr>
          <p:cNvPr id="6" name="Straight Connector 5" descr="Microsoft Certification renewal process flow">
            <a:extLst>
              <a:ext uri="{FF2B5EF4-FFF2-40B4-BE49-F238E27FC236}">
                <a16:creationId xmlns:a16="http://schemas.microsoft.com/office/drawing/2014/main" id="{68973D70-3367-1595-7280-4881B4B364CD}"/>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Tree>
    <p:extLst>
      <p:ext uri="{BB962C8B-B14F-4D97-AF65-F5344CB8AC3E}">
        <p14:creationId xmlns:p14="http://schemas.microsoft.com/office/powerpoint/2010/main" val="1461587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57876189"/>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17597931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14497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810431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73280553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4" name="Rectangle 3">
            <a:extLst>
              <a:ext uri="{FF2B5EF4-FFF2-40B4-BE49-F238E27FC236}">
                <a16:creationId xmlns:a16="http://schemas.microsoft.com/office/drawing/2014/main" id="{B0A48AE2-0EE7-46AB-2203-913689B76F39}"/>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8472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440419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32900167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443820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1607058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999AE8AC-4BD3-270C-095A-CBDB57EBDCA9}"/>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2293323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8BE8869C-5952-747A-C0D5-069DD40B240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414962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Footer Placeholder 10">
            <a:extLst>
              <a:ext uri="{FF2B5EF4-FFF2-40B4-BE49-F238E27FC236}">
                <a16:creationId xmlns:a16="http://schemas.microsoft.com/office/drawing/2014/main" id="{59C58CD9-BE7F-91A5-A489-7701C46FA8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6427859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Rectangle 2">
            <a:extLst>
              <a:ext uri="{FF2B5EF4-FFF2-40B4-BE49-F238E27FC236}">
                <a16:creationId xmlns:a16="http://schemas.microsoft.com/office/drawing/2014/main" id="{CF9F13EC-9B61-8510-F9B0-AB577A2B1C8A}"/>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Single Corner Rounded 3">
            <a:extLst>
              <a:ext uri="{FF2B5EF4-FFF2-40B4-BE49-F238E27FC236}">
                <a16:creationId xmlns:a16="http://schemas.microsoft.com/office/drawing/2014/main" id="{7184DCB5-B5F4-2D9D-4381-72A294F13FE7}"/>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ooter Placeholder 2">
            <a:extLst>
              <a:ext uri="{FF2B5EF4-FFF2-40B4-BE49-F238E27FC236}">
                <a16:creationId xmlns:a16="http://schemas.microsoft.com/office/drawing/2014/main" id="{D16333DB-FC15-36E9-32D2-B4EE95588386}"/>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10" name="Group 9">
            <a:extLst>
              <a:ext uri="{FF2B5EF4-FFF2-40B4-BE49-F238E27FC236}">
                <a16:creationId xmlns:a16="http://schemas.microsoft.com/office/drawing/2014/main" id="{017D36B4-D249-ABD7-EEDE-B8152ADED563}"/>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1" name="Oval 10">
              <a:extLst>
                <a:ext uri="{FF2B5EF4-FFF2-40B4-BE49-F238E27FC236}">
                  <a16:creationId xmlns:a16="http://schemas.microsoft.com/office/drawing/2014/main" id="{D480F4EC-8611-24EB-7745-FCFFC7540AD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14B2DFD8-FBB2-996E-417B-C75060A06A09}"/>
                </a:ext>
              </a:extLst>
            </p:cNvPr>
            <p:cNvPicPr/>
            <p:nvPr/>
          </p:nvPicPr>
          <p:blipFill>
            <a:blip r:embed="rId2">
              <a:extLst>
                <a:ext uri="{28A0092B-C50C-407E-A947-70E740481C1C}">
                  <a14:useLocalDpi xmlns:a14="http://schemas.microsoft.com/office/drawing/2010/main" val="0"/>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15310150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Rectangle 2">
            <a:extLst>
              <a:ext uri="{FF2B5EF4-FFF2-40B4-BE49-F238E27FC236}">
                <a16:creationId xmlns:a16="http://schemas.microsoft.com/office/drawing/2014/main" id="{745E95A1-C0F4-CB02-6E8B-5F52C9E36D2F}"/>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7170516B-7966-1A74-FEDF-335F0E6AF1B4}"/>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8" name="Rectangle: Single Corner Rounded 7">
            <a:extLst>
              <a:ext uri="{FF2B5EF4-FFF2-40B4-BE49-F238E27FC236}">
                <a16:creationId xmlns:a16="http://schemas.microsoft.com/office/drawing/2014/main" id="{A886BCA5-BC16-29F3-02CE-7761415D31B5}"/>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49943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7" name="Rectangle 6">
            <a:extLst>
              <a:ext uri="{FF2B5EF4-FFF2-40B4-BE49-F238E27FC236}">
                <a16:creationId xmlns:a16="http://schemas.microsoft.com/office/drawing/2014/main" id="{8CB5E21C-6190-F73F-8B69-9B3A9550A7B1}"/>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Top Corners Rounded 8">
            <a:extLst>
              <a:ext uri="{FF2B5EF4-FFF2-40B4-BE49-F238E27FC236}">
                <a16:creationId xmlns:a16="http://schemas.microsoft.com/office/drawing/2014/main" id="{4DB9690C-0D77-231C-8F52-1DCDB11DEE95}"/>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dirty="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9DAE7C7C-4C2B-ED72-88D8-C41EA08DF9A1}"/>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13" name="Footer Placeholder 2">
            <a:extLst>
              <a:ext uri="{FF2B5EF4-FFF2-40B4-BE49-F238E27FC236}">
                <a16:creationId xmlns:a16="http://schemas.microsoft.com/office/drawing/2014/main" id="{AB19DD4E-273A-06C4-C5B5-C586CCCDCAD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2897441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5225806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0876006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038479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5069661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Rounded Rectangle 3_1">
            <a:extLst>
              <a:ext uri="{FF2B5EF4-FFF2-40B4-BE49-F238E27FC236}">
                <a16:creationId xmlns:a16="http://schemas.microsoft.com/office/drawing/2014/main" id="{29CCE753-137F-5C34-E3DF-9BB47CDF56A5}"/>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56067704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extLst>
                <a:ext uri="{28A0092B-C50C-407E-A947-70E740481C1C}">
                  <a14:useLocalDpi xmlns:a14="http://schemas.microsoft.com/office/drawing/2010/main" val="0"/>
                </a:ext>
              </a:extLst>
            </a:blip>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0" name="Rounded Rectangle 3_1">
            <a:extLst>
              <a:ext uri="{FF2B5EF4-FFF2-40B4-BE49-F238E27FC236}">
                <a16:creationId xmlns:a16="http://schemas.microsoft.com/office/drawing/2014/main" id="{C9A08A91-2F2F-0FD0-D9ED-8F3053B11089}"/>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11" name="Group 10">
            <a:extLst>
              <a:ext uri="{FF2B5EF4-FFF2-40B4-BE49-F238E27FC236}">
                <a16:creationId xmlns:a16="http://schemas.microsoft.com/office/drawing/2014/main" id="{0B38134F-C641-3DC7-A9D8-28BA4D4235B1}"/>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4" name="Oval 13">
              <a:extLst>
                <a:ext uri="{FF2B5EF4-FFF2-40B4-BE49-F238E27FC236}">
                  <a16:creationId xmlns:a16="http://schemas.microsoft.com/office/drawing/2014/main" id="{987CD90D-8E9F-C6E3-3976-FBE8327680B9}"/>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4BFBE9DF-E7BE-F03E-AAD5-3ABBC23240DF}"/>
                </a:ext>
              </a:extLst>
            </p:cNvPr>
            <p:cNvPicPr/>
            <p:nvPr/>
          </p:nvPicPr>
          <p:blipFill>
            <a:blip r:embed="rId2">
              <a:extLst>
                <a:ext uri="{28A0092B-C50C-407E-A947-70E740481C1C}">
                  <a14:useLocalDpi xmlns:a14="http://schemas.microsoft.com/office/drawing/2010/main" val="0"/>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87432852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pic>
        <p:nvPicPr>
          <p:cNvPr id="4" name="Graphic 3">
            <a:extLst>
              <a:ext uri="{FF2B5EF4-FFF2-40B4-BE49-F238E27FC236}">
                <a16:creationId xmlns:a16="http://schemas.microsoft.com/office/drawing/2014/main" id="{5CFF8733-69F9-1C2A-DE0D-1F11BC98F86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335091575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4" name="Graphic 3">
            <a:extLst>
              <a:ext uri="{FF2B5EF4-FFF2-40B4-BE49-F238E27FC236}">
                <a16:creationId xmlns:a16="http://schemas.microsoft.com/office/drawing/2014/main" id="{B61B4061-5611-5E03-F10D-7F1273401A4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98379526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a:spLocks/>
          </p:cNvSpPr>
          <p:nvPr/>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Text Placeholder 3">
            <a:extLst>
              <a:ext uri="{FF2B5EF4-FFF2-40B4-BE49-F238E27FC236}">
                <a16:creationId xmlns:a16="http://schemas.microsoft.com/office/drawing/2014/main" id="{9B7E8B8B-4148-B377-70CD-86F44516985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cs typeface="Segoe UI Semibold" charset="0"/>
            </a:endParaRPr>
          </a:p>
        </p:txBody>
      </p:sp>
    </p:spTree>
    <p:extLst>
      <p:ext uri="{BB962C8B-B14F-4D97-AF65-F5344CB8AC3E}">
        <p14:creationId xmlns:p14="http://schemas.microsoft.com/office/powerpoint/2010/main" val="26218343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Rectangle 1">
            <a:extLst>
              <a:ext uri="{FF2B5EF4-FFF2-40B4-BE49-F238E27FC236}">
                <a16:creationId xmlns:a16="http://schemas.microsoft.com/office/drawing/2014/main" id="{3C54EEBD-C83E-F0E4-0940-35C786C18917}"/>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500590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71645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4" name="MS logo gray - EMF">
            <a:extLst>
              <a:ext uri="{FF2B5EF4-FFF2-40B4-BE49-F238E27FC236}">
                <a16:creationId xmlns:a16="http://schemas.microsoft.com/office/drawing/2014/main" id="{9040572D-5863-DFFA-B8CB-A40AE1A425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24877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4" name="MS logo gray - EMF">
            <a:extLst>
              <a:ext uri="{FF2B5EF4-FFF2-40B4-BE49-F238E27FC236}">
                <a16:creationId xmlns:a16="http://schemas.microsoft.com/office/drawing/2014/main" id="{A2DD5C41-D63D-1DDE-1E05-F4808D513B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075374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9" Type="http://schemas.openxmlformats.org/officeDocument/2006/relationships/slideLayout" Target="../slideLayouts/slideLayout95.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42" Type="http://schemas.openxmlformats.org/officeDocument/2006/relationships/slideLayout" Target="../slideLayouts/slideLayout98.xml"/><Relationship Id="rId47" Type="http://schemas.openxmlformats.org/officeDocument/2006/relationships/slideLayout" Target="../slideLayouts/slideLayout103.xml"/><Relationship Id="rId50" Type="http://schemas.openxmlformats.org/officeDocument/2006/relationships/slideLayout" Target="../slideLayouts/slideLayout106.xml"/><Relationship Id="rId55" Type="http://schemas.openxmlformats.org/officeDocument/2006/relationships/theme" Target="../theme/theme2.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9" Type="http://schemas.openxmlformats.org/officeDocument/2006/relationships/slideLayout" Target="../slideLayouts/slideLayout85.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37" Type="http://schemas.openxmlformats.org/officeDocument/2006/relationships/slideLayout" Target="../slideLayouts/slideLayout93.xml"/><Relationship Id="rId40" Type="http://schemas.openxmlformats.org/officeDocument/2006/relationships/slideLayout" Target="../slideLayouts/slideLayout96.xml"/><Relationship Id="rId45" Type="http://schemas.openxmlformats.org/officeDocument/2006/relationships/slideLayout" Target="../slideLayouts/slideLayout101.xml"/><Relationship Id="rId53" Type="http://schemas.openxmlformats.org/officeDocument/2006/relationships/slideLayout" Target="../slideLayouts/slideLayout109.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4" Type="http://schemas.openxmlformats.org/officeDocument/2006/relationships/slideLayout" Target="../slideLayouts/slideLayout100.xml"/><Relationship Id="rId52" Type="http://schemas.openxmlformats.org/officeDocument/2006/relationships/slideLayout" Target="../slideLayouts/slideLayout108.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slideLayout" Target="../slideLayouts/slideLayout91.xml"/><Relationship Id="rId43" Type="http://schemas.openxmlformats.org/officeDocument/2006/relationships/slideLayout" Target="../slideLayouts/slideLayout99.xml"/><Relationship Id="rId48" Type="http://schemas.openxmlformats.org/officeDocument/2006/relationships/slideLayout" Target="../slideLayouts/slideLayout104.xml"/><Relationship Id="rId8" Type="http://schemas.openxmlformats.org/officeDocument/2006/relationships/slideLayout" Target="../slideLayouts/slideLayout64.xml"/><Relationship Id="rId51" Type="http://schemas.openxmlformats.org/officeDocument/2006/relationships/slideLayout" Target="../slideLayouts/slideLayout107.xml"/><Relationship Id="rId3" Type="http://schemas.openxmlformats.org/officeDocument/2006/relationships/slideLayout" Target="../slideLayouts/slideLayout59.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38" Type="http://schemas.openxmlformats.org/officeDocument/2006/relationships/slideLayout" Target="../slideLayouts/slideLayout94.xml"/><Relationship Id="rId46" Type="http://schemas.openxmlformats.org/officeDocument/2006/relationships/slideLayout" Target="../slideLayouts/slideLayout102.xml"/><Relationship Id="rId20" Type="http://schemas.openxmlformats.org/officeDocument/2006/relationships/slideLayout" Target="../slideLayouts/slideLayout76.xml"/><Relationship Id="rId41" Type="http://schemas.openxmlformats.org/officeDocument/2006/relationships/slideLayout" Target="../slideLayouts/slideLayout97.xml"/><Relationship Id="rId54" Type="http://schemas.openxmlformats.org/officeDocument/2006/relationships/slideLayout" Target="../slideLayouts/slideLayout110.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slideLayout" Target="../slideLayouts/slideLayout92.xml"/><Relationship Id="rId49" Type="http://schemas.openxmlformats.org/officeDocument/2006/relationships/slideLayout" Target="../slideLayouts/slideLayout10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9" Type="http://schemas.openxmlformats.org/officeDocument/2006/relationships/slideLayout" Target="../slideLayouts/slideLayout149.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42" Type="http://schemas.openxmlformats.org/officeDocument/2006/relationships/slideLayout" Target="../slideLayouts/slideLayout152.xml"/><Relationship Id="rId47" Type="http://schemas.openxmlformats.org/officeDocument/2006/relationships/slideLayout" Target="../slideLayouts/slideLayout157.xml"/><Relationship Id="rId50" Type="http://schemas.openxmlformats.org/officeDocument/2006/relationships/theme" Target="../theme/theme3.xml"/><Relationship Id="rId7" Type="http://schemas.openxmlformats.org/officeDocument/2006/relationships/slideLayout" Target="../slideLayouts/slideLayout11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9" Type="http://schemas.openxmlformats.org/officeDocument/2006/relationships/slideLayout" Target="../slideLayouts/slideLayout139.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slideLayout" Target="../slideLayouts/slideLayout147.xml"/><Relationship Id="rId40" Type="http://schemas.openxmlformats.org/officeDocument/2006/relationships/slideLayout" Target="../slideLayouts/slideLayout150.xml"/><Relationship Id="rId45" Type="http://schemas.openxmlformats.org/officeDocument/2006/relationships/slideLayout" Target="../slideLayouts/slideLayout155.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49" Type="http://schemas.openxmlformats.org/officeDocument/2006/relationships/slideLayout" Target="../slideLayouts/slideLayout159.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4" Type="http://schemas.openxmlformats.org/officeDocument/2006/relationships/slideLayout" Target="../slideLayouts/slideLayout154.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43" Type="http://schemas.openxmlformats.org/officeDocument/2006/relationships/slideLayout" Target="../slideLayouts/slideLayout153.xml"/><Relationship Id="rId48" Type="http://schemas.openxmlformats.org/officeDocument/2006/relationships/slideLayout" Target="../slideLayouts/slideLayout158.xml"/><Relationship Id="rId8" Type="http://schemas.openxmlformats.org/officeDocument/2006/relationships/slideLayout" Target="../slideLayouts/slideLayout118.xml"/><Relationship Id="rId3" Type="http://schemas.openxmlformats.org/officeDocument/2006/relationships/slideLayout" Target="../slideLayouts/slideLayout113.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38" Type="http://schemas.openxmlformats.org/officeDocument/2006/relationships/slideLayout" Target="../slideLayouts/slideLayout148.xml"/><Relationship Id="rId46" Type="http://schemas.openxmlformats.org/officeDocument/2006/relationships/slideLayout" Target="../slideLayouts/slideLayout156.xml"/><Relationship Id="rId20" Type="http://schemas.openxmlformats.org/officeDocument/2006/relationships/slideLayout" Target="../slideLayouts/slideLayout130.xml"/><Relationship Id="rId41" Type="http://schemas.openxmlformats.org/officeDocument/2006/relationships/slideLayout" Target="../slideLayouts/slideLayout151.xml"/><Relationship Id="rId1" Type="http://schemas.openxmlformats.org/officeDocument/2006/relationships/slideLayout" Target="../slideLayouts/slideLayout111.xml"/><Relationship Id="rId6" Type="http://schemas.openxmlformats.org/officeDocument/2006/relationships/slideLayout" Target="../slideLayouts/slideLayout116.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85.xml"/><Relationship Id="rId21" Type="http://schemas.openxmlformats.org/officeDocument/2006/relationships/slideLayout" Target="../slideLayouts/slideLayout180.xml"/><Relationship Id="rId42" Type="http://schemas.openxmlformats.org/officeDocument/2006/relationships/slideLayout" Target="../slideLayouts/slideLayout201.xml"/><Relationship Id="rId47" Type="http://schemas.openxmlformats.org/officeDocument/2006/relationships/slideLayout" Target="../slideLayouts/slideLayout206.xml"/><Relationship Id="rId63" Type="http://schemas.openxmlformats.org/officeDocument/2006/relationships/slideLayout" Target="../slideLayouts/slideLayout222.xml"/><Relationship Id="rId68" Type="http://schemas.openxmlformats.org/officeDocument/2006/relationships/slideLayout" Target="../slideLayouts/slideLayout227.xml"/><Relationship Id="rId84" Type="http://schemas.openxmlformats.org/officeDocument/2006/relationships/slideLayout" Target="../slideLayouts/slideLayout243.xml"/><Relationship Id="rId16" Type="http://schemas.openxmlformats.org/officeDocument/2006/relationships/slideLayout" Target="../slideLayouts/slideLayout175.xml"/><Relationship Id="rId11" Type="http://schemas.openxmlformats.org/officeDocument/2006/relationships/slideLayout" Target="../slideLayouts/slideLayout170.xml"/><Relationship Id="rId32" Type="http://schemas.openxmlformats.org/officeDocument/2006/relationships/slideLayout" Target="../slideLayouts/slideLayout191.xml"/><Relationship Id="rId37" Type="http://schemas.openxmlformats.org/officeDocument/2006/relationships/slideLayout" Target="../slideLayouts/slideLayout196.xml"/><Relationship Id="rId53" Type="http://schemas.openxmlformats.org/officeDocument/2006/relationships/slideLayout" Target="../slideLayouts/slideLayout212.xml"/><Relationship Id="rId58" Type="http://schemas.openxmlformats.org/officeDocument/2006/relationships/slideLayout" Target="../slideLayouts/slideLayout217.xml"/><Relationship Id="rId74" Type="http://schemas.openxmlformats.org/officeDocument/2006/relationships/slideLayout" Target="../slideLayouts/slideLayout233.xml"/><Relationship Id="rId79" Type="http://schemas.openxmlformats.org/officeDocument/2006/relationships/slideLayout" Target="../slideLayouts/slideLayout238.xml"/><Relationship Id="rId5" Type="http://schemas.openxmlformats.org/officeDocument/2006/relationships/slideLayout" Target="../slideLayouts/slideLayout164.xml"/><Relationship Id="rId19" Type="http://schemas.openxmlformats.org/officeDocument/2006/relationships/slideLayout" Target="../slideLayouts/slideLayout17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 Id="rId35" Type="http://schemas.openxmlformats.org/officeDocument/2006/relationships/slideLayout" Target="../slideLayouts/slideLayout194.xml"/><Relationship Id="rId43" Type="http://schemas.openxmlformats.org/officeDocument/2006/relationships/slideLayout" Target="../slideLayouts/slideLayout202.xml"/><Relationship Id="rId48" Type="http://schemas.openxmlformats.org/officeDocument/2006/relationships/slideLayout" Target="../slideLayouts/slideLayout207.xml"/><Relationship Id="rId56" Type="http://schemas.openxmlformats.org/officeDocument/2006/relationships/slideLayout" Target="../slideLayouts/slideLayout215.xml"/><Relationship Id="rId64" Type="http://schemas.openxmlformats.org/officeDocument/2006/relationships/slideLayout" Target="../slideLayouts/slideLayout223.xml"/><Relationship Id="rId69" Type="http://schemas.openxmlformats.org/officeDocument/2006/relationships/slideLayout" Target="../slideLayouts/slideLayout228.xml"/><Relationship Id="rId77" Type="http://schemas.openxmlformats.org/officeDocument/2006/relationships/slideLayout" Target="../slideLayouts/slideLayout236.xml"/><Relationship Id="rId8" Type="http://schemas.openxmlformats.org/officeDocument/2006/relationships/slideLayout" Target="../slideLayouts/slideLayout167.xml"/><Relationship Id="rId51" Type="http://schemas.openxmlformats.org/officeDocument/2006/relationships/slideLayout" Target="../slideLayouts/slideLayout210.xml"/><Relationship Id="rId72" Type="http://schemas.openxmlformats.org/officeDocument/2006/relationships/slideLayout" Target="../slideLayouts/slideLayout231.xml"/><Relationship Id="rId80" Type="http://schemas.openxmlformats.org/officeDocument/2006/relationships/slideLayout" Target="../slideLayouts/slideLayout239.xml"/><Relationship Id="rId85" Type="http://schemas.openxmlformats.org/officeDocument/2006/relationships/theme" Target="../theme/theme4.xml"/><Relationship Id="rId3" Type="http://schemas.openxmlformats.org/officeDocument/2006/relationships/slideLayout" Target="../slideLayouts/slideLayout162.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33" Type="http://schemas.openxmlformats.org/officeDocument/2006/relationships/slideLayout" Target="../slideLayouts/slideLayout192.xml"/><Relationship Id="rId38" Type="http://schemas.openxmlformats.org/officeDocument/2006/relationships/slideLayout" Target="../slideLayouts/slideLayout197.xml"/><Relationship Id="rId46" Type="http://schemas.openxmlformats.org/officeDocument/2006/relationships/slideLayout" Target="../slideLayouts/slideLayout205.xml"/><Relationship Id="rId59" Type="http://schemas.openxmlformats.org/officeDocument/2006/relationships/slideLayout" Target="../slideLayouts/slideLayout218.xml"/><Relationship Id="rId67" Type="http://schemas.openxmlformats.org/officeDocument/2006/relationships/slideLayout" Target="../slideLayouts/slideLayout226.xml"/><Relationship Id="rId20" Type="http://schemas.openxmlformats.org/officeDocument/2006/relationships/slideLayout" Target="../slideLayouts/slideLayout179.xml"/><Relationship Id="rId41" Type="http://schemas.openxmlformats.org/officeDocument/2006/relationships/slideLayout" Target="../slideLayouts/slideLayout200.xml"/><Relationship Id="rId54" Type="http://schemas.openxmlformats.org/officeDocument/2006/relationships/slideLayout" Target="../slideLayouts/slideLayout213.xml"/><Relationship Id="rId62" Type="http://schemas.openxmlformats.org/officeDocument/2006/relationships/slideLayout" Target="../slideLayouts/slideLayout221.xml"/><Relationship Id="rId70" Type="http://schemas.openxmlformats.org/officeDocument/2006/relationships/slideLayout" Target="../slideLayouts/slideLayout229.xml"/><Relationship Id="rId75" Type="http://schemas.openxmlformats.org/officeDocument/2006/relationships/slideLayout" Target="../slideLayouts/slideLayout234.xml"/><Relationship Id="rId83" Type="http://schemas.openxmlformats.org/officeDocument/2006/relationships/slideLayout" Target="../slideLayouts/slideLayout242.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36" Type="http://schemas.openxmlformats.org/officeDocument/2006/relationships/slideLayout" Target="../slideLayouts/slideLayout195.xml"/><Relationship Id="rId49" Type="http://schemas.openxmlformats.org/officeDocument/2006/relationships/slideLayout" Target="../slideLayouts/slideLayout208.xml"/><Relationship Id="rId57" Type="http://schemas.openxmlformats.org/officeDocument/2006/relationships/slideLayout" Target="../slideLayouts/slideLayout216.xml"/><Relationship Id="rId10" Type="http://schemas.openxmlformats.org/officeDocument/2006/relationships/slideLayout" Target="../slideLayouts/slideLayout169.xml"/><Relationship Id="rId31" Type="http://schemas.openxmlformats.org/officeDocument/2006/relationships/slideLayout" Target="../slideLayouts/slideLayout190.xml"/><Relationship Id="rId44" Type="http://schemas.openxmlformats.org/officeDocument/2006/relationships/slideLayout" Target="../slideLayouts/slideLayout203.xml"/><Relationship Id="rId52" Type="http://schemas.openxmlformats.org/officeDocument/2006/relationships/slideLayout" Target="../slideLayouts/slideLayout211.xml"/><Relationship Id="rId60" Type="http://schemas.openxmlformats.org/officeDocument/2006/relationships/slideLayout" Target="../slideLayouts/slideLayout219.xml"/><Relationship Id="rId65" Type="http://schemas.openxmlformats.org/officeDocument/2006/relationships/slideLayout" Target="../slideLayouts/slideLayout224.xml"/><Relationship Id="rId73" Type="http://schemas.openxmlformats.org/officeDocument/2006/relationships/slideLayout" Target="../slideLayouts/slideLayout232.xml"/><Relationship Id="rId78" Type="http://schemas.openxmlformats.org/officeDocument/2006/relationships/slideLayout" Target="../slideLayouts/slideLayout237.xml"/><Relationship Id="rId81" Type="http://schemas.openxmlformats.org/officeDocument/2006/relationships/slideLayout" Target="../slideLayouts/slideLayout240.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39" Type="http://schemas.openxmlformats.org/officeDocument/2006/relationships/slideLayout" Target="../slideLayouts/slideLayout198.xml"/><Relationship Id="rId34" Type="http://schemas.openxmlformats.org/officeDocument/2006/relationships/slideLayout" Target="../slideLayouts/slideLayout193.xml"/><Relationship Id="rId50" Type="http://schemas.openxmlformats.org/officeDocument/2006/relationships/slideLayout" Target="../slideLayouts/slideLayout209.xml"/><Relationship Id="rId55" Type="http://schemas.openxmlformats.org/officeDocument/2006/relationships/slideLayout" Target="../slideLayouts/slideLayout214.xml"/><Relationship Id="rId76" Type="http://schemas.openxmlformats.org/officeDocument/2006/relationships/slideLayout" Target="../slideLayouts/slideLayout235.xml"/><Relationship Id="rId7" Type="http://schemas.openxmlformats.org/officeDocument/2006/relationships/slideLayout" Target="../slideLayouts/slideLayout166.xml"/><Relationship Id="rId71" Type="http://schemas.openxmlformats.org/officeDocument/2006/relationships/slideLayout" Target="../slideLayouts/slideLayout230.xml"/><Relationship Id="rId2" Type="http://schemas.openxmlformats.org/officeDocument/2006/relationships/slideLayout" Target="../slideLayouts/slideLayout161.xml"/><Relationship Id="rId29" Type="http://schemas.openxmlformats.org/officeDocument/2006/relationships/slideLayout" Target="../slideLayouts/slideLayout188.xml"/><Relationship Id="rId24" Type="http://schemas.openxmlformats.org/officeDocument/2006/relationships/slideLayout" Target="../slideLayouts/slideLayout183.xml"/><Relationship Id="rId40" Type="http://schemas.openxmlformats.org/officeDocument/2006/relationships/slideLayout" Target="../slideLayouts/slideLayout199.xml"/><Relationship Id="rId45" Type="http://schemas.openxmlformats.org/officeDocument/2006/relationships/slideLayout" Target="../slideLayouts/slideLayout204.xml"/><Relationship Id="rId66" Type="http://schemas.openxmlformats.org/officeDocument/2006/relationships/slideLayout" Target="../slideLayouts/slideLayout225.xml"/><Relationship Id="rId61" Type="http://schemas.openxmlformats.org/officeDocument/2006/relationships/slideLayout" Target="../slideLayouts/slideLayout220.xml"/><Relationship Id="rId82" Type="http://schemas.openxmlformats.org/officeDocument/2006/relationships/slideLayout" Target="../slideLayouts/slideLayout2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73262F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effectLst/>
                    <a:latin typeface="Segoe UI" panose="020B0502040204020203" pitchFamily="34" charset="0"/>
                  </a:rPr>
                  <a:t>FF5C39</a:t>
                </a:r>
                <a:endParaRPr kumimoji="0" lang="en-US" altLang="en-US" sz="1800" b="0" i="0" u="none" strike="noStrike" cap="none" normalizeH="0" baseline="0" dirty="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73391D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0078D4</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2A446F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8DC8E8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091F2C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702573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E8E6DF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effectLst/>
                    <a:latin typeface="Segoe UI" panose="020B0502040204020203" pitchFamily="34" charset="0"/>
                  </a:rPr>
                  <a:t>F4364C</a:t>
                </a:r>
                <a:endParaRPr kumimoji="0" lang="en-US" altLang="en-US" sz="1800" b="0" i="0" u="none" strike="noStrike" cap="none" normalizeH="0" baseline="0" dirty="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effectLst/>
                    <a:latin typeface="Segoe UI" panose="020B0502040204020203" pitchFamily="34" charset="0"/>
                  </a:rPr>
                  <a:t>C73ECC</a:t>
                </a:r>
                <a:endParaRPr kumimoji="0" lang="en-US" altLang="en-US" sz="1800" b="0" i="0" u="none" strike="noStrike" cap="none" normalizeH="0" baseline="0" dirty="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840629878"/>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4" r:id="rId6"/>
    <p:sldLayoutId id="2147484645" r:id="rId7"/>
    <p:sldLayoutId id="2147484646" r:id="rId8"/>
    <p:sldLayoutId id="2147484647" r:id="rId9"/>
    <p:sldLayoutId id="2147484648" r:id="rId10"/>
    <p:sldLayoutId id="2147484649" r:id="rId11"/>
    <p:sldLayoutId id="2147484650" r:id="rId12"/>
    <p:sldLayoutId id="2147484651" r:id="rId13"/>
    <p:sldLayoutId id="2147484652" r:id="rId14"/>
    <p:sldLayoutId id="2147484653" r:id="rId15"/>
    <p:sldLayoutId id="2147484654" r:id="rId16"/>
    <p:sldLayoutId id="2147484655" r:id="rId17"/>
    <p:sldLayoutId id="2147484656" r:id="rId18"/>
    <p:sldLayoutId id="2147484657" r:id="rId19"/>
    <p:sldLayoutId id="2147484658" r:id="rId20"/>
    <p:sldLayoutId id="2147484659" r:id="rId21"/>
    <p:sldLayoutId id="2147484660" r:id="rId22"/>
    <p:sldLayoutId id="2147484661" r:id="rId23"/>
    <p:sldLayoutId id="2147484662" r:id="rId24"/>
    <p:sldLayoutId id="2147484663" r:id="rId25"/>
    <p:sldLayoutId id="2147484664" r:id="rId26"/>
    <p:sldLayoutId id="2147484665" r:id="rId27"/>
    <p:sldLayoutId id="2147484666" r:id="rId28"/>
    <p:sldLayoutId id="2147484667" r:id="rId29"/>
    <p:sldLayoutId id="2147484668" r:id="rId30"/>
    <p:sldLayoutId id="2147484669" r:id="rId31"/>
    <p:sldLayoutId id="2147484670" r:id="rId32"/>
    <p:sldLayoutId id="2147484671" r:id="rId33"/>
    <p:sldLayoutId id="2147484672" r:id="rId34"/>
    <p:sldLayoutId id="2147484673" r:id="rId35"/>
    <p:sldLayoutId id="2147484674" r:id="rId36"/>
    <p:sldLayoutId id="2147484675" r:id="rId37"/>
    <p:sldLayoutId id="2147484676" r:id="rId38"/>
    <p:sldLayoutId id="2147484677" r:id="rId39"/>
    <p:sldLayoutId id="2147484678" r:id="rId40"/>
    <p:sldLayoutId id="2147484679" r:id="rId41"/>
    <p:sldLayoutId id="2147484680" r:id="rId42"/>
    <p:sldLayoutId id="2147484681" r:id="rId43"/>
    <p:sldLayoutId id="2147484682" r:id="rId44"/>
    <p:sldLayoutId id="2147484683" r:id="rId45"/>
    <p:sldLayoutId id="2147484684" r:id="rId46"/>
    <p:sldLayoutId id="2147484685" r:id="rId47"/>
    <p:sldLayoutId id="2147484686" r:id="rId48"/>
    <p:sldLayoutId id="2147484687" r:id="rId49"/>
    <p:sldLayoutId id="2147484688" r:id="rId50"/>
    <p:sldLayoutId id="2147484689" r:id="rId51"/>
    <p:sldLayoutId id="2147484690" r:id="rId52"/>
    <p:sldLayoutId id="2147484691" r:id="rId53"/>
    <p:sldLayoutId id="2147484695" r:id="rId54"/>
    <p:sldLayoutId id="2147484696" r:id="rId55"/>
    <p:sldLayoutId id="2147484697" r:id="rId56"/>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grpSp>
        <p:nvGrpSpPr>
          <p:cNvPr id="5" name="GRID" hidden="1">
            <a:extLst>
              <a:ext uri="{FF2B5EF4-FFF2-40B4-BE49-F238E27FC236}">
                <a16:creationId xmlns:a16="http://schemas.microsoft.com/office/drawing/2014/main" id="{2FF00920-3F6F-B301-7B87-7805FE0A0137}"/>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08D7F191-42E1-D939-23FB-24283E93D55B}"/>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096064-B688-6CE6-633D-C3FEE4D5D6C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5577DA-DEA5-6C8D-81A3-30372194F90D}"/>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761C84-A4F1-7066-FE58-323556B8678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9879676-F108-7683-F8AA-F8774C80D6C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B09EE3-8525-C3F9-051C-F27D1C090C5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D9E0824-D166-51A2-EE4B-7D8E2A9FEDC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030F166-414E-ED68-ABB8-29D934E6383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4AE496-E443-5325-3DF9-B6BD5A0D3102}"/>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83B4669-00C2-88FF-E856-A455155AE31C}"/>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E4D419E-FA52-EB98-05C2-FC5FBFF33530}"/>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843CA26-51E8-22C8-458A-C2759919BBE5}"/>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7C687DC-3DE9-DF1F-18A3-C6478FDF9C6C}"/>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6F01B73-0B92-9509-A7CB-7C956C75B94D}"/>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8C2FF9E-040A-F4EF-B256-ABB750BDFF1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33CBBE-CE7E-5246-4AB3-B1348BFE17D2}"/>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97F686-D028-DD3F-EE4C-A079C165A5AB}"/>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62DD3B2-7018-0795-5DCF-B874E48249FB}"/>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A8793FA-D85A-CF09-E6C7-ED16B6DF0484}"/>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4469E09-0B05-73E1-28B7-FCAC6776B99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D9CF951-4656-75D5-D5B4-CB04D120BF89}"/>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7C7B313-D065-EB67-D808-2F08BF21204D}"/>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D66031E-0D8E-2437-6D7E-3573F19706E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0C28F2E-12DD-D010-FA59-9E485D34AC03}"/>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329BD69-23B5-346D-968A-E3F4EF380BE8}"/>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C2AFA20-52F9-BFC1-248D-85F448162839}"/>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2EE7A4B-4B79-3646-29E3-7A16485AF15D}"/>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9A45063-7229-D98D-6650-7D8F9663D2B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C4EA738-394A-A4B7-DEC0-E39DC5A6E27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D4D091E-48BA-70CE-FA96-A7DAF09F205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D9C72CE-8FEE-17EB-EF4E-89A07886687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CBF643A-A967-F835-AE9A-6BCABA242516}"/>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6A7D3D1-B199-EFBA-5A1F-C8FA582C6D85}"/>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5877538-E574-DA95-11C7-3106D2E1D29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5" name="Title Placeholder 1">
            <a:extLst>
              <a:ext uri="{FF2B5EF4-FFF2-40B4-BE49-F238E27FC236}">
                <a16:creationId xmlns:a16="http://schemas.microsoft.com/office/drawing/2014/main" id="{5CFBEA1B-6E03-5C8D-5CE2-35D0668C3AF0}"/>
              </a:ext>
            </a:extLst>
          </p:cNvPr>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76" name="Text Placeholder 3">
            <a:extLst>
              <a:ext uri="{FF2B5EF4-FFF2-40B4-BE49-F238E27FC236}">
                <a16:creationId xmlns:a16="http://schemas.microsoft.com/office/drawing/2014/main" id="{C1135BEC-2473-0FA7-8D88-49726D86D2FF}"/>
              </a:ext>
            </a:extLst>
          </p:cNvPr>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77" name="Group 76">
            <a:extLst>
              <a:ext uri="{FF2B5EF4-FFF2-40B4-BE49-F238E27FC236}">
                <a16:creationId xmlns:a16="http://schemas.microsoft.com/office/drawing/2014/main" id="{216C1530-197E-B103-BBD4-8F5263AEB323}"/>
              </a:ext>
            </a:extLst>
          </p:cNvPr>
          <p:cNvGrpSpPr/>
          <p:nvPr userDrawn="1"/>
        </p:nvGrpSpPr>
        <p:grpSpPr>
          <a:xfrm rot="5400000">
            <a:off x="10666449" y="3959962"/>
            <a:ext cx="4597400" cy="1248872"/>
            <a:chOff x="2983209" y="3959962"/>
            <a:chExt cx="4597400" cy="1248872"/>
          </a:xfrm>
        </p:grpSpPr>
        <p:grpSp>
          <p:nvGrpSpPr>
            <p:cNvPr id="78" name="Group 77">
              <a:extLst>
                <a:ext uri="{FF2B5EF4-FFF2-40B4-BE49-F238E27FC236}">
                  <a16:creationId xmlns:a16="http://schemas.microsoft.com/office/drawing/2014/main" id="{E835C734-3F9D-F07D-C89B-64CBB089ED36}"/>
                </a:ext>
              </a:extLst>
            </p:cNvPr>
            <p:cNvGrpSpPr/>
            <p:nvPr userDrawn="1"/>
          </p:nvGrpSpPr>
          <p:grpSpPr>
            <a:xfrm>
              <a:off x="4130985" y="4976997"/>
              <a:ext cx="1122349" cy="231837"/>
              <a:chOff x="4135734" y="4976997"/>
              <a:chExt cx="1120775" cy="231837"/>
            </a:xfrm>
          </p:grpSpPr>
          <p:sp>
            <p:nvSpPr>
              <p:cNvPr id="164" name="Rectangle 163">
                <a:extLst>
                  <a:ext uri="{FF2B5EF4-FFF2-40B4-BE49-F238E27FC236}">
                    <a16:creationId xmlns:a16="http://schemas.microsoft.com/office/drawing/2014/main" id="{8E99C086-B0F8-95FC-EC83-7D051E2FFA0C}"/>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Rectangle 164">
                <a:extLst>
                  <a:ext uri="{FF2B5EF4-FFF2-40B4-BE49-F238E27FC236}">
                    <a16:creationId xmlns:a16="http://schemas.microsoft.com/office/drawing/2014/main" id="{8040C489-D49B-FA66-5206-4CF9369687BB}"/>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9" name="Group 78">
              <a:extLst>
                <a:ext uri="{FF2B5EF4-FFF2-40B4-BE49-F238E27FC236}">
                  <a16:creationId xmlns:a16="http://schemas.microsoft.com/office/drawing/2014/main" id="{D89BACE4-BBC9-5B33-FAEE-62D5B332A96F}"/>
                </a:ext>
              </a:extLst>
            </p:cNvPr>
            <p:cNvGrpSpPr/>
            <p:nvPr userDrawn="1"/>
          </p:nvGrpSpPr>
          <p:grpSpPr>
            <a:xfrm>
              <a:off x="2989559" y="4976997"/>
              <a:ext cx="1122349" cy="231837"/>
              <a:chOff x="2989559" y="4976997"/>
              <a:chExt cx="1120775" cy="231837"/>
            </a:xfrm>
          </p:grpSpPr>
          <p:sp>
            <p:nvSpPr>
              <p:cNvPr id="162" name="Rectangle 62">
                <a:extLst>
                  <a:ext uri="{FF2B5EF4-FFF2-40B4-BE49-F238E27FC236}">
                    <a16:creationId xmlns:a16="http://schemas.microsoft.com/office/drawing/2014/main" id="{05D0AC36-9838-1441-36AF-C32D551C799F}"/>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Rectangle 63">
                <a:extLst>
                  <a:ext uri="{FF2B5EF4-FFF2-40B4-BE49-F238E27FC236}">
                    <a16:creationId xmlns:a16="http://schemas.microsoft.com/office/drawing/2014/main" id="{704124C3-5020-AD57-B6C7-72E4AF3CDCD4}"/>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80" name="Rectangle 69">
              <a:extLst>
                <a:ext uri="{FF2B5EF4-FFF2-40B4-BE49-F238E27FC236}">
                  <a16:creationId xmlns:a16="http://schemas.microsoft.com/office/drawing/2014/main" id="{992CB6F7-2688-8E52-2A2D-ED8CD0835C11}"/>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89">
              <a:extLst>
                <a:ext uri="{FF2B5EF4-FFF2-40B4-BE49-F238E27FC236}">
                  <a16:creationId xmlns:a16="http://schemas.microsoft.com/office/drawing/2014/main" id="{E88E4AE5-F848-01B2-0C69-612B37525629}"/>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81">
              <a:extLst>
                <a:ext uri="{FF2B5EF4-FFF2-40B4-BE49-F238E27FC236}">
                  <a16:creationId xmlns:a16="http://schemas.microsoft.com/office/drawing/2014/main" id="{EA34CC53-3257-3387-E034-BD871916D6AC}"/>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Rectangle 54">
              <a:extLst>
                <a:ext uri="{FF2B5EF4-FFF2-40B4-BE49-F238E27FC236}">
                  <a16:creationId xmlns:a16="http://schemas.microsoft.com/office/drawing/2014/main" id="{C94C6781-E29F-342C-36C1-C9DDF2C445B6}"/>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83">
              <a:extLst>
                <a:ext uri="{FF2B5EF4-FFF2-40B4-BE49-F238E27FC236}">
                  <a16:creationId xmlns:a16="http://schemas.microsoft.com/office/drawing/2014/main" id="{ACA333E5-19D7-5ABF-B7DD-701F1A351F34}"/>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50">
              <a:extLst>
                <a:ext uri="{FF2B5EF4-FFF2-40B4-BE49-F238E27FC236}">
                  <a16:creationId xmlns:a16="http://schemas.microsoft.com/office/drawing/2014/main" id="{5153E387-E32C-E8AD-10E7-CA68AB5FA09F}"/>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65">
              <a:extLst>
                <a:ext uri="{FF2B5EF4-FFF2-40B4-BE49-F238E27FC236}">
                  <a16:creationId xmlns:a16="http://schemas.microsoft.com/office/drawing/2014/main" id="{B1B136EA-D7A1-D43D-25AD-BB34D7D28EAB}"/>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Rectangle 86">
              <a:extLst>
                <a:ext uri="{FF2B5EF4-FFF2-40B4-BE49-F238E27FC236}">
                  <a16:creationId xmlns:a16="http://schemas.microsoft.com/office/drawing/2014/main" id="{B707D611-A07A-157C-ABF3-18F7002C1480}"/>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Rectangle 87">
              <a:extLst>
                <a:ext uri="{FF2B5EF4-FFF2-40B4-BE49-F238E27FC236}">
                  <a16:creationId xmlns:a16="http://schemas.microsoft.com/office/drawing/2014/main" id="{48568309-2C6A-95FC-2F14-AC87795F5532}"/>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Rectangle 58">
              <a:extLst>
                <a:ext uri="{FF2B5EF4-FFF2-40B4-BE49-F238E27FC236}">
                  <a16:creationId xmlns:a16="http://schemas.microsoft.com/office/drawing/2014/main" id="{C8A3AD67-C35C-5A8D-5B38-B414604005D8}"/>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Rectangle 73">
              <a:extLst>
                <a:ext uri="{FF2B5EF4-FFF2-40B4-BE49-F238E27FC236}">
                  <a16:creationId xmlns:a16="http://schemas.microsoft.com/office/drawing/2014/main" id="{47D2AA79-BDA1-E845-76B0-211F160B3485}"/>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Rectangle 93">
              <a:extLst>
                <a:ext uri="{FF2B5EF4-FFF2-40B4-BE49-F238E27FC236}">
                  <a16:creationId xmlns:a16="http://schemas.microsoft.com/office/drawing/2014/main" id="{AA423A26-372C-7705-3CBA-5E1A6D90B29D}"/>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AutoShape 3">
              <a:extLst>
                <a:ext uri="{FF2B5EF4-FFF2-40B4-BE49-F238E27FC236}">
                  <a16:creationId xmlns:a16="http://schemas.microsoft.com/office/drawing/2014/main" id="{B6C162A1-9A96-A05A-DDA3-D77D42B928B8}"/>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3" name="Group 92">
              <a:extLst>
                <a:ext uri="{FF2B5EF4-FFF2-40B4-BE49-F238E27FC236}">
                  <a16:creationId xmlns:a16="http://schemas.microsoft.com/office/drawing/2014/main" id="{BD4E8A47-B390-972B-A048-5677441F35E9}"/>
                </a:ext>
              </a:extLst>
            </p:cNvPr>
            <p:cNvGrpSpPr/>
            <p:nvPr userDrawn="1"/>
          </p:nvGrpSpPr>
          <p:grpSpPr>
            <a:xfrm>
              <a:off x="4161941" y="4724853"/>
              <a:ext cx="208390" cy="208938"/>
              <a:chOff x="4150022" y="4707931"/>
              <a:chExt cx="208390" cy="208938"/>
            </a:xfrm>
          </p:grpSpPr>
          <p:sp>
            <p:nvSpPr>
              <p:cNvPr id="159" name="Rectangle 158">
                <a:extLst>
                  <a:ext uri="{FF2B5EF4-FFF2-40B4-BE49-F238E27FC236}">
                    <a16:creationId xmlns:a16="http://schemas.microsoft.com/office/drawing/2014/main" id="{82977BD9-31CF-4F6B-51C4-2E1D0E555798}"/>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160" name="Rectangle 159">
                <a:extLst>
                  <a:ext uri="{FF2B5EF4-FFF2-40B4-BE49-F238E27FC236}">
                    <a16:creationId xmlns:a16="http://schemas.microsoft.com/office/drawing/2014/main" id="{FA0264DE-2E62-C93D-AA82-25264B28D0A4}"/>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1" name="Rectangle 160">
                <a:extLst>
                  <a:ext uri="{FF2B5EF4-FFF2-40B4-BE49-F238E27FC236}">
                    <a16:creationId xmlns:a16="http://schemas.microsoft.com/office/drawing/2014/main" id="{6C3250DA-1FC6-8AF5-9162-104CD7424754}"/>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73262F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94" name="Group 93">
              <a:extLst>
                <a:ext uri="{FF2B5EF4-FFF2-40B4-BE49-F238E27FC236}">
                  <a16:creationId xmlns:a16="http://schemas.microsoft.com/office/drawing/2014/main" id="{126B02DC-C957-4266-2EEC-E7E7F1F78A13}"/>
                </a:ext>
              </a:extLst>
            </p:cNvPr>
            <p:cNvGrpSpPr/>
            <p:nvPr userDrawn="1"/>
          </p:nvGrpSpPr>
          <p:grpSpPr>
            <a:xfrm>
              <a:off x="4161941" y="4235797"/>
              <a:ext cx="209994" cy="207246"/>
              <a:chOff x="4150022" y="4220567"/>
              <a:chExt cx="209994" cy="207246"/>
            </a:xfrm>
          </p:grpSpPr>
          <p:sp>
            <p:nvSpPr>
              <p:cNvPr id="156" name="Rectangle 155">
                <a:extLst>
                  <a:ext uri="{FF2B5EF4-FFF2-40B4-BE49-F238E27FC236}">
                    <a16:creationId xmlns:a16="http://schemas.microsoft.com/office/drawing/2014/main" id="{775C0FF1-963E-F784-B61D-E03252CEEA37}"/>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157" name="Rectangle 156">
                <a:extLst>
                  <a:ext uri="{FF2B5EF4-FFF2-40B4-BE49-F238E27FC236}">
                    <a16:creationId xmlns:a16="http://schemas.microsoft.com/office/drawing/2014/main" id="{F678185B-FE2E-F478-982D-6511A4EB205E}"/>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8" name="Rectangle 157">
                <a:extLst>
                  <a:ext uri="{FF2B5EF4-FFF2-40B4-BE49-F238E27FC236}">
                    <a16:creationId xmlns:a16="http://schemas.microsoft.com/office/drawing/2014/main" id="{C20DD5F4-34CD-5873-CB59-55DC12507AEE}"/>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95" name="Rectangle 94">
              <a:extLst>
                <a:ext uri="{FF2B5EF4-FFF2-40B4-BE49-F238E27FC236}">
                  <a16:creationId xmlns:a16="http://schemas.microsoft.com/office/drawing/2014/main" id="{ADE4CEF7-280C-55CE-FBCC-AD324D39CD93}"/>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96" name="Group 95">
              <a:extLst>
                <a:ext uri="{FF2B5EF4-FFF2-40B4-BE49-F238E27FC236}">
                  <a16:creationId xmlns:a16="http://schemas.microsoft.com/office/drawing/2014/main" id="{B9A04242-3F2D-DA1D-46DC-3CCA2673381F}"/>
                </a:ext>
              </a:extLst>
            </p:cNvPr>
            <p:cNvGrpSpPr/>
            <p:nvPr userDrawn="1"/>
          </p:nvGrpSpPr>
          <p:grpSpPr>
            <a:xfrm>
              <a:off x="3020515" y="4479479"/>
              <a:ext cx="209994" cy="208939"/>
              <a:chOff x="3003847" y="4465941"/>
              <a:chExt cx="209994" cy="208939"/>
            </a:xfrm>
          </p:grpSpPr>
          <p:sp>
            <p:nvSpPr>
              <p:cNvPr id="153" name="Rectangle 51">
                <a:extLst>
                  <a:ext uri="{FF2B5EF4-FFF2-40B4-BE49-F238E27FC236}">
                    <a16:creationId xmlns:a16="http://schemas.microsoft.com/office/drawing/2014/main" id="{B3A2E500-D794-1E00-8F35-7C035EDE9900}"/>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54" name="Rectangle 52">
                <a:extLst>
                  <a:ext uri="{FF2B5EF4-FFF2-40B4-BE49-F238E27FC236}">
                    <a16:creationId xmlns:a16="http://schemas.microsoft.com/office/drawing/2014/main" id="{BD1E8ED4-30DE-DE3C-16FA-23ED24AE18FF}"/>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5" name="Rectangle 53">
                <a:extLst>
                  <a:ext uri="{FF2B5EF4-FFF2-40B4-BE49-F238E27FC236}">
                    <a16:creationId xmlns:a16="http://schemas.microsoft.com/office/drawing/2014/main" id="{0676DA98-D8FE-EBFA-566C-4E37C87CD6F2}"/>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effectLst/>
                    <a:latin typeface="Segoe UI" panose="020B0502040204020203" pitchFamily="34" charset="0"/>
                  </a:rPr>
                  <a:t>FF5C39</a:t>
                </a:r>
                <a:endParaRPr kumimoji="0" lang="en-US" altLang="en-US" sz="1800" b="0" i="0" u="none" strike="noStrike" cap="none" normalizeH="0" baseline="0" dirty="0">
                  <a:ln>
                    <a:noFill/>
                  </a:ln>
                  <a:effectLst/>
                  <a:latin typeface="Arial" panose="020B0604020202020204" pitchFamily="34" charset="0"/>
                </a:endParaRPr>
              </a:p>
            </p:txBody>
          </p:sp>
        </p:grpSp>
        <p:grpSp>
          <p:nvGrpSpPr>
            <p:cNvPr id="97" name="Group 96">
              <a:extLst>
                <a:ext uri="{FF2B5EF4-FFF2-40B4-BE49-F238E27FC236}">
                  <a16:creationId xmlns:a16="http://schemas.microsoft.com/office/drawing/2014/main" id="{8127C6C5-69F8-F668-1D18-821DC955E472}"/>
                </a:ext>
              </a:extLst>
            </p:cNvPr>
            <p:cNvGrpSpPr/>
            <p:nvPr userDrawn="1"/>
          </p:nvGrpSpPr>
          <p:grpSpPr>
            <a:xfrm>
              <a:off x="3020515" y="4724853"/>
              <a:ext cx="221214" cy="208938"/>
              <a:chOff x="3003847" y="4707931"/>
              <a:chExt cx="221214" cy="208938"/>
            </a:xfrm>
          </p:grpSpPr>
          <p:sp>
            <p:nvSpPr>
              <p:cNvPr id="150" name="Rectangle 55">
                <a:extLst>
                  <a:ext uri="{FF2B5EF4-FFF2-40B4-BE49-F238E27FC236}">
                    <a16:creationId xmlns:a16="http://schemas.microsoft.com/office/drawing/2014/main" id="{896D465E-8D7A-8121-167B-5CBDAFBB8D43}"/>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151" name="Rectangle 56">
                <a:extLst>
                  <a:ext uri="{FF2B5EF4-FFF2-40B4-BE49-F238E27FC236}">
                    <a16:creationId xmlns:a16="http://schemas.microsoft.com/office/drawing/2014/main" id="{3E18AA5B-8ED5-32FC-2DE5-385A0B400B1C}"/>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2" name="Rectangle 57">
                <a:extLst>
                  <a:ext uri="{FF2B5EF4-FFF2-40B4-BE49-F238E27FC236}">
                    <a16:creationId xmlns:a16="http://schemas.microsoft.com/office/drawing/2014/main" id="{0736A806-EB60-D4E8-2272-25FDBA1EA7BF}"/>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73391D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98" name="Group 97">
              <a:extLst>
                <a:ext uri="{FF2B5EF4-FFF2-40B4-BE49-F238E27FC236}">
                  <a16:creationId xmlns:a16="http://schemas.microsoft.com/office/drawing/2014/main" id="{D6A2916D-F580-9CFC-6C62-1D98D4C4ED64}"/>
                </a:ext>
              </a:extLst>
            </p:cNvPr>
            <p:cNvGrpSpPr/>
            <p:nvPr userDrawn="1"/>
          </p:nvGrpSpPr>
          <p:grpSpPr>
            <a:xfrm>
              <a:off x="3020515" y="4235797"/>
              <a:ext cx="213200" cy="207246"/>
              <a:chOff x="3003847" y="4220567"/>
              <a:chExt cx="213200" cy="207246"/>
            </a:xfrm>
          </p:grpSpPr>
          <p:grpSp>
            <p:nvGrpSpPr>
              <p:cNvPr id="146" name="Group 145">
                <a:extLst>
                  <a:ext uri="{FF2B5EF4-FFF2-40B4-BE49-F238E27FC236}">
                    <a16:creationId xmlns:a16="http://schemas.microsoft.com/office/drawing/2014/main" id="{9FF1C629-5E34-0947-5C19-8B41FE4D4E27}"/>
                  </a:ext>
                </a:extLst>
              </p:cNvPr>
              <p:cNvGrpSpPr/>
              <p:nvPr userDrawn="1"/>
            </p:nvGrpSpPr>
            <p:grpSpPr>
              <a:xfrm>
                <a:off x="3003847" y="4220567"/>
                <a:ext cx="200955" cy="153888"/>
                <a:chOff x="3003847" y="4220567"/>
                <a:chExt cx="200955" cy="153888"/>
              </a:xfrm>
            </p:grpSpPr>
            <p:sp>
              <p:nvSpPr>
                <p:cNvPr id="148" name="Rectangle 59">
                  <a:extLst>
                    <a:ext uri="{FF2B5EF4-FFF2-40B4-BE49-F238E27FC236}">
                      <a16:creationId xmlns:a16="http://schemas.microsoft.com/office/drawing/2014/main" id="{2113EF45-6745-66CB-C974-3A51BA178E52}"/>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149" name="Rectangle 60">
                  <a:extLst>
                    <a:ext uri="{FF2B5EF4-FFF2-40B4-BE49-F238E27FC236}">
                      <a16:creationId xmlns:a16="http://schemas.microsoft.com/office/drawing/2014/main" id="{DCC03E84-DD6D-8CF2-51E2-397F85D565FA}"/>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147" name="Rectangle 61">
                <a:extLst>
                  <a:ext uri="{FF2B5EF4-FFF2-40B4-BE49-F238E27FC236}">
                    <a16:creationId xmlns:a16="http://schemas.microsoft.com/office/drawing/2014/main" id="{80628C3F-B959-323D-DAEF-EC7F9E95B5A4}"/>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99" name="Rectangle 64">
              <a:extLst>
                <a:ext uri="{FF2B5EF4-FFF2-40B4-BE49-F238E27FC236}">
                  <a16:creationId xmlns:a16="http://schemas.microsoft.com/office/drawing/2014/main" id="{A7B04D0A-17D3-6EB7-4AAF-E7AD1FE2DB39}"/>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00" name="Group 99">
              <a:extLst>
                <a:ext uri="{FF2B5EF4-FFF2-40B4-BE49-F238E27FC236}">
                  <a16:creationId xmlns:a16="http://schemas.microsoft.com/office/drawing/2014/main" id="{D5865503-D580-F2DB-EE33-4E004A4069B6}"/>
                </a:ext>
              </a:extLst>
            </p:cNvPr>
            <p:cNvGrpSpPr/>
            <p:nvPr userDrawn="1"/>
          </p:nvGrpSpPr>
          <p:grpSpPr>
            <a:xfrm>
              <a:off x="6455085" y="4479479"/>
              <a:ext cx="221214" cy="208939"/>
              <a:chOff x="6440784" y="4467633"/>
              <a:chExt cx="221214" cy="208939"/>
            </a:xfrm>
          </p:grpSpPr>
          <p:sp>
            <p:nvSpPr>
              <p:cNvPr id="143" name="Rectangle 66">
                <a:extLst>
                  <a:ext uri="{FF2B5EF4-FFF2-40B4-BE49-F238E27FC236}">
                    <a16:creationId xmlns:a16="http://schemas.microsoft.com/office/drawing/2014/main" id="{874FCF70-5016-0831-6AAD-DE0F2AF2F2EE}"/>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4" name="Rectangle 67">
                <a:extLst>
                  <a:ext uri="{FF2B5EF4-FFF2-40B4-BE49-F238E27FC236}">
                    <a16:creationId xmlns:a16="http://schemas.microsoft.com/office/drawing/2014/main" id="{A1B20AF0-E4E7-AB4D-712C-B62219652094}"/>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5" name="Rectangle 68">
                <a:extLst>
                  <a:ext uri="{FF2B5EF4-FFF2-40B4-BE49-F238E27FC236}">
                    <a16:creationId xmlns:a16="http://schemas.microsoft.com/office/drawing/2014/main" id="{87FA287B-8994-A0AD-30FE-618A7BC17940}"/>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0078D4</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grpSp>
          <p:nvGrpSpPr>
            <p:cNvPr id="101" name="Group 100">
              <a:extLst>
                <a:ext uri="{FF2B5EF4-FFF2-40B4-BE49-F238E27FC236}">
                  <a16:creationId xmlns:a16="http://schemas.microsoft.com/office/drawing/2014/main" id="{A30A2B88-2747-24BF-8C3B-EC99C90E1D33}"/>
                </a:ext>
              </a:extLst>
            </p:cNvPr>
            <p:cNvGrpSpPr/>
            <p:nvPr userDrawn="1"/>
          </p:nvGrpSpPr>
          <p:grpSpPr>
            <a:xfrm>
              <a:off x="6455085" y="4724853"/>
              <a:ext cx="214802" cy="208939"/>
              <a:chOff x="6440784" y="4709623"/>
              <a:chExt cx="214802" cy="208939"/>
            </a:xfrm>
          </p:grpSpPr>
          <p:sp>
            <p:nvSpPr>
              <p:cNvPr id="140" name="Rectangle 70">
                <a:extLst>
                  <a:ext uri="{FF2B5EF4-FFF2-40B4-BE49-F238E27FC236}">
                    <a16:creationId xmlns:a16="http://schemas.microsoft.com/office/drawing/2014/main" id="{D3AE8814-0DBA-B4DC-D7EB-6940FE946CC6}"/>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141" name="Rectangle 71">
                <a:extLst>
                  <a:ext uri="{FF2B5EF4-FFF2-40B4-BE49-F238E27FC236}">
                    <a16:creationId xmlns:a16="http://schemas.microsoft.com/office/drawing/2014/main" id="{CBB45B97-482A-C5D0-2343-3A29F23ADEA0}"/>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2" name="Rectangle 72">
                <a:extLst>
                  <a:ext uri="{FF2B5EF4-FFF2-40B4-BE49-F238E27FC236}">
                    <a16:creationId xmlns:a16="http://schemas.microsoft.com/office/drawing/2014/main" id="{F42B5F68-110E-387D-B1BE-F214D02B757B}"/>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2A446F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02" name="Group 101">
              <a:extLst>
                <a:ext uri="{FF2B5EF4-FFF2-40B4-BE49-F238E27FC236}">
                  <a16:creationId xmlns:a16="http://schemas.microsoft.com/office/drawing/2014/main" id="{88BAE720-D9DA-D33A-BC74-5AD9B6428C36}"/>
                </a:ext>
              </a:extLst>
            </p:cNvPr>
            <p:cNvGrpSpPr/>
            <p:nvPr userDrawn="1"/>
          </p:nvGrpSpPr>
          <p:grpSpPr>
            <a:xfrm>
              <a:off x="6455085" y="4235797"/>
              <a:ext cx="222818" cy="207246"/>
              <a:chOff x="6440784" y="4222259"/>
              <a:chExt cx="222818" cy="207246"/>
            </a:xfrm>
          </p:grpSpPr>
          <p:sp>
            <p:nvSpPr>
              <p:cNvPr id="137" name="Rectangle 74">
                <a:extLst>
                  <a:ext uri="{FF2B5EF4-FFF2-40B4-BE49-F238E27FC236}">
                    <a16:creationId xmlns:a16="http://schemas.microsoft.com/office/drawing/2014/main" id="{195334E9-B564-D89E-9E5A-B2A08DF7ED5B}"/>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138" name="Rectangle 75">
                <a:extLst>
                  <a:ext uri="{FF2B5EF4-FFF2-40B4-BE49-F238E27FC236}">
                    <a16:creationId xmlns:a16="http://schemas.microsoft.com/office/drawing/2014/main" id="{3C43368E-974C-7019-287B-BCF6F2E5DC5D}"/>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9" name="Rectangle 76">
                <a:extLst>
                  <a:ext uri="{FF2B5EF4-FFF2-40B4-BE49-F238E27FC236}">
                    <a16:creationId xmlns:a16="http://schemas.microsoft.com/office/drawing/2014/main" id="{41E02161-BDA2-1B2C-B95A-9F5A387BA466}"/>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8DC8E8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03" name="Group 102">
              <a:extLst>
                <a:ext uri="{FF2B5EF4-FFF2-40B4-BE49-F238E27FC236}">
                  <a16:creationId xmlns:a16="http://schemas.microsoft.com/office/drawing/2014/main" id="{030016B6-09B0-F591-E405-9D77BF961ABB}"/>
                </a:ext>
              </a:extLst>
            </p:cNvPr>
            <p:cNvGrpSpPr>
              <a:grpSpLocks/>
            </p:cNvGrpSpPr>
            <p:nvPr userDrawn="1"/>
          </p:nvGrpSpPr>
          <p:grpSpPr>
            <a:xfrm>
              <a:off x="5282703" y="3983653"/>
              <a:ext cx="2263775" cy="231837"/>
              <a:chOff x="5282703" y="3983653"/>
              <a:chExt cx="2263775" cy="231837"/>
            </a:xfrm>
          </p:grpSpPr>
          <p:sp>
            <p:nvSpPr>
              <p:cNvPr id="133" name="Rectangle 80">
                <a:extLst>
                  <a:ext uri="{FF2B5EF4-FFF2-40B4-BE49-F238E27FC236}">
                    <a16:creationId xmlns:a16="http://schemas.microsoft.com/office/drawing/2014/main" id="{16EAB063-DEE8-B077-2AA4-CCCF2B02BDEF}"/>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Rectangle 81">
                <a:extLst>
                  <a:ext uri="{FF2B5EF4-FFF2-40B4-BE49-F238E27FC236}">
                    <a16:creationId xmlns:a16="http://schemas.microsoft.com/office/drawing/2014/main" id="{467EE411-A229-A2EF-7776-EFF430064C74}"/>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06D0F3A0-C5EB-C6A0-6921-3F98DC218E95}"/>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Rectangle 83">
                <a:extLst>
                  <a:ext uri="{FF2B5EF4-FFF2-40B4-BE49-F238E27FC236}">
                    <a16:creationId xmlns:a16="http://schemas.microsoft.com/office/drawing/2014/main" id="{B1BA1EF0-8DB7-4122-7F80-D3EA216CA139}"/>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4" name="Group 103">
              <a:extLst>
                <a:ext uri="{FF2B5EF4-FFF2-40B4-BE49-F238E27FC236}">
                  <a16:creationId xmlns:a16="http://schemas.microsoft.com/office/drawing/2014/main" id="{8812DBEA-EFC1-0369-6DB7-BCC5ED9FEC26}"/>
                </a:ext>
              </a:extLst>
            </p:cNvPr>
            <p:cNvGrpSpPr/>
            <p:nvPr userDrawn="1"/>
          </p:nvGrpSpPr>
          <p:grpSpPr>
            <a:xfrm>
              <a:off x="5313659" y="4005084"/>
              <a:ext cx="498534" cy="192016"/>
              <a:chOff x="5300959" y="3988730"/>
              <a:chExt cx="498534" cy="192016"/>
            </a:xfrm>
          </p:grpSpPr>
          <p:sp>
            <p:nvSpPr>
              <p:cNvPr id="131" name="Rectangle 84">
                <a:extLst>
                  <a:ext uri="{FF2B5EF4-FFF2-40B4-BE49-F238E27FC236}">
                    <a16:creationId xmlns:a16="http://schemas.microsoft.com/office/drawing/2014/main" id="{9FEF074F-84FE-61A2-D063-9DEAE2F926CB}"/>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2" name="Rectangle 85">
                <a:extLst>
                  <a:ext uri="{FF2B5EF4-FFF2-40B4-BE49-F238E27FC236}">
                    <a16:creationId xmlns:a16="http://schemas.microsoft.com/office/drawing/2014/main" id="{DE71D122-9B39-C1AB-8C00-62D1BE3DAEF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091F2C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05" name="Group 104">
              <a:extLst>
                <a:ext uri="{FF2B5EF4-FFF2-40B4-BE49-F238E27FC236}">
                  <a16:creationId xmlns:a16="http://schemas.microsoft.com/office/drawing/2014/main" id="{A1833F6A-E38C-291A-C28D-5F3A74306943}"/>
                </a:ext>
              </a:extLst>
            </p:cNvPr>
            <p:cNvGrpSpPr/>
            <p:nvPr userDrawn="1"/>
          </p:nvGrpSpPr>
          <p:grpSpPr>
            <a:xfrm>
              <a:off x="5313659" y="4724853"/>
              <a:ext cx="211596" cy="207246"/>
              <a:chOff x="5294609" y="4714700"/>
              <a:chExt cx="211596" cy="207246"/>
            </a:xfrm>
          </p:grpSpPr>
          <p:sp>
            <p:nvSpPr>
              <p:cNvPr id="128" name="Rectangle 90">
                <a:extLst>
                  <a:ext uri="{FF2B5EF4-FFF2-40B4-BE49-F238E27FC236}">
                    <a16:creationId xmlns:a16="http://schemas.microsoft.com/office/drawing/2014/main" id="{4B1239E0-6082-C1DD-CF74-C5F6372D1560}"/>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129" name="Rectangle 91">
                <a:extLst>
                  <a:ext uri="{FF2B5EF4-FFF2-40B4-BE49-F238E27FC236}">
                    <a16:creationId xmlns:a16="http://schemas.microsoft.com/office/drawing/2014/main" id="{BF6711D2-BB3D-3AF4-026F-2A03777719A0}"/>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0" name="Rectangle 92">
                <a:extLst>
                  <a:ext uri="{FF2B5EF4-FFF2-40B4-BE49-F238E27FC236}">
                    <a16:creationId xmlns:a16="http://schemas.microsoft.com/office/drawing/2014/main" id="{82B35517-B361-5430-3B00-2FEEBFF1A9AE}"/>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702573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06" name="Group 105">
              <a:extLst>
                <a:ext uri="{FF2B5EF4-FFF2-40B4-BE49-F238E27FC236}">
                  <a16:creationId xmlns:a16="http://schemas.microsoft.com/office/drawing/2014/main" id="{389B2194-D93A-D402-05D4-284CBAA3641E}"/>
                </a:ext>
              </a:extLst>
            </p:cNvPr>
            <p:cNvGrpSpPr/>
            <p:nvPr userDrawn="1"/>
          </p:nvGrpSpPr>
          <p:grpSpPr>
            <a:xfrm>
              <a:off x="5313659" y="4235797"/>
              <a:ext cx="229230" cy="208939"/>
              <a:chOff x="5294609" y="4225643"/>
              <a:chExt cx="229230" cy="208939"/>
            </a:xfrm>
          </p:grpSpPr>
          <p:sp>
            <p:nvSpPr>
              <p:cNvPr id="125" name="Rectangle 94">
                <a:extLst>
                  <a:ext uri="{FF2B5EF4-FFF2-40B4-BE49-F238E27FC236}">
                    <a16:creationId xmlns:a16="http://schemas.microsoft.com/office/drawing/2014/main" id="{F27EE545-08B4-B6E7-05B0-0F3BB178E4B5}"/>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126" name="Rectangle 95">
                <a:extLst>
                  <a:ext uri="{FF2B5EF4-FFF2-40B4-BE49-F238E27FC236}">
                    <a16:creationId xmlns:a16="http://schemas.microsoft.com/office/drawing/2014/main" id="{3CE9186A-5B48-FDF5-1C1D-AB32B9950AB2}"/>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7" name="Rectangle 96">
                <a:extLst>
                  <a:ext uri="{FF2B5EF4-FFF2-40B4-BE49-F238E27FC236}">
                    <a16:creationId xmlns:a16="http://schemas.microsoft.com/office/drawing/2014/main" id="{88FD91C9-9670-866D-10E3-15E2F655CE32}"/>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07" name="Group 106">
              <a:extLst>
                <a:ext uri="{FF2B5EF4-FFF2-40B4-BE49-F238E27FC236}">
                  <a16:creationId xmlns:a16="http://schemas.microsoft.com/office/drawing/2014/main" id="{B65EDF7D-30B9-A5B8-0097-001935DC67F9}"/>
                </a:ext>
              </a:extLst>
            </p:cNvPr>
            <p:cNvGrpSpPr/>
            <p:nvPr userDrawn="1"/>
          </p:nvGrpSpPr>
          <p:grpSpPr>
            <a:xfrm>
              <a:off x="5280323" y="4976997"/>
              <a:ext cx="2263775" cy="231837"/>
              <a:chOff x="5280323" y="4976997"/>
              <a:chExt cx="2263775" cy="231837"/>
            </a:xfrm>
          </p:grpSpPr>
          <p:sp>
            <p:nvSpPr>
              <p:cNvPr id="123" name="Rectangle 97">
                <a:extLst>
                  <a:ext uri="{FF2B5EF4-FFF2-40B4-BE49-F238E27FC236}">
                    <a16:creationId xmlns:a16="http://schemas.microsoft.com/office/drawing/2014/main" id="{4C63C12A-D243-98E8-E6F1-603E8DF6DC96}"/>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Rectangle 98">
                <a:extLst>
                  <a:ext uri="{FF2B5EF4-FFF2-40B4-BE49-F238E27FC236}">
                    <a16:creationId xmlns:a16="http://schemas.microsoft.com/office/drawing/2014/main" id="{E922B33F-6FF7-0B8C-8649-8159E91EF8EC}"/>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08" name="Rectangle 99">
              <a:extLst>
                <a:ext uri="{FF2B5EF4-FFF2-40B4-BE49-F238E27FC236}">
                  <a16:creationId xmlns:a16="http://schemas.microsoft.com/office/drawing/2014/main" id="{A49F1C39-1C67-1C01-4DBA-9E9234F02F69}"/>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09" name="Group 108">
              <a:extLst>
                <a:ext uri="{FF2B5EF4-FFF2-40B4-BE49-F238E27FC236}">
                  <a16:creationId xmlns:a16="http://schemas.microsoft.com/office/drawing/2014/main" id="{7FC358D0-BC8C-13FF-2213-F15F4E0F3931}"/>
                </a:ext>
              </a:extLst>
            </p:cNvPr>
            <p:cNvGrpSpPr>
              <a:grpSpLocks/>
            </p:cNvGrpSpPr>
            <p:nvPr userDrawn="1"/>
          </p:nvGrpSpPr>
          <p:grpSpPr>
            <a:xfrm>
              <a:off x="2987973" y="3983653"/>
              <a:ext cx="2263775" cy="231837"/>
              <a:chOff x="2987972" y="3987038"/>
              <a:chExt cx="2268538" cy="230144"/>
            </a:xfrm>
          </p:grpSpPr>
          <p:sp>
            <p:nvSpPr>
              <p:cNvPr id="121" name="Rectangle 100">
                <a:extLst>
                  <a:ext uri="{FF2B5EF4-FFF2-40B4-BE49-F238E27FC236}">
                    <a16:creationId xmlns:a16="http://schemas.microsoft.com/office/drawing/2014/main" id="{3476AB80-7D72-A0E5-BC15-CA9F86E81FAC}"/>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Rectangle 101">
                <a:extLst>
                  <a:ext uri="{FF2B5EF4-FFF2-40B4-BE49-F238E27FC236}">
                    <a16:creationId xmlns:a16="http://schemas.microsoft.com/office/drawing/2014/main" id="{E7AE5274-E82C-C064-698D-A07AE79C06DB}"/>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0" name="Group 109">
              <a:extLst>
                <a:ext uri="{FF2B5EF4-FFF2-40B4-BE49-F238E27FC236}">
                  <a16:creationId xmlns:a16="http://schemas.microsoft.com/office/drawing/2014/main" id="{23E4D1B0-20D4-F947-0683-0B812FD9E5DE}"/>
                </a:ext>
              </a:extLst>
            </p:cNvPr>
            <p:cNvGrpSpPr/>
            <p:nvPr userDrawn="1"/>
          </p:nvGrpSpPr>
          <p:grpSpPr>
            <a:xfrm>
              <a:off x="3018929" y="4005084"/>
              <a:ext cx="615553" cy="190324"/>
              <a:chOff x="3002259" y="3980269"/>
              <a:chExt cx="615553" cy="190324"/>
            </a:xfrm>
          </p:grpSpPr>
          <p:sp>
            <p:nvSpPr>
              <p:cNvPr id="119" name="Rectangle 102">
                <a:extLst>
                  <a:ext uri="{FF2B5EF4-FFF2-40B4-BE49-F238E27FC236}">
                    <a16:creationId xmlns:a16="http://schemas.microsoft.com/office/drawing/2014/main" id="{9C992676-7E0F-658E-2A4F-A09821194667}"/>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0" name="Rectangle 103">
                <a:extLst>
                  <a:ext uri="{FF2B5EF4-FFF2-40B4-BE49-F238E27FC236}">
                    <a16:creationId xmlns:a16="http://schemas.microsoft.com/office/drawing/2014/main" id="{65E68C98-29AB-9272-EF3E-49246804174B}"/>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E8E6DF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1" name="Group 110">
              <a:extLst>
                <a:ext uri="{FF2B5EF4-FFF2-40B4-BE49-F238E27FC236}">
                  <a16:creationId xmlns:a16="http://schemas.microsoft.com/office/drawing/2014/main" id="{2D6CD5FC-A527-CA50-7D70-7BAAC918BFCE}"/>
                </a:ext>
              </a:extLst>
            </p:cNvPr>
            <p:cNvGrpSpPr/>
            <p:nvPr userDrawn="1"/>
          </p:nvGrpSpPr>
          <p:grpSpPr>
            <a:xfrm>
              <a:off x="4161941" y="4479479"/>
              <a:ext cx="213200" cy="208939"/>
              <a:chOff x="4150022" y="4465941"/>
              <a:chExt cx="213200" cy="208939"/>
            </a:xfrm>
          </p:grpSpPr>
          <p:sp>
            <p:nvSpPr>
              <p:cNvPr id="116" name="Rectangle 115">
                <a:extLst>
                  <a:ext uri="{FF2B5EF4-FFF2-40B4-BE49-F238E27FC236}">
                    <a16:creationId xmlns:a16="http://schemas.microsoft.com/office/drawing/2014/main" id="{609FF85E-A5F0-7243-F9ED-4EC3384BF4F4}"/>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17" name="Rectangle 116">
                <a:extLst>
                  <a:ext uri="{FF2B5EF4-FFF2-40B4-BE49-F238E27FC236}">
                    <a16:creationId xmlns:a16="http://schemas.microsoft.com/office/drawing/2014/main" id="{9B094D7E-507C-B0A3-C061-42B858836D3B}"/>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effectLst/>
                    <a:latin typeface="Segoe UI" panose="020B0502040204020203" pitchFamily="34" charset="0"/>
                  </a:rPr>
                  <a:t>F4364C</a:t>
                </a:r>
                <a:endParaRPr kumimoji="0" lang="en-US" altLang="en-US" sz="1800" b="0" i="0" u="none" strike="noStrike" cap="none" normalizeH="0" baseline="0" dirty="0">
                  <a:ln>
                    <a:noFill/>
                  </a:ln>
                  <a:effectLst/>
                  <a:latin typeface="Arial" panose="020B0604020202020204" pitchFamily="34" charset="0"/>
                </a:endParaRPr>
              </a:p>
            </p:txBody>
          </p:sp>
          <p:sp>
            <p:nvSpPr>
              <p:cNvPr id="118" name="Rectangle 14">
                <a:extLst>
                  <a:ext uri="{FF2B5EF4-FFF2-40B4-BE49-F238E27FC236}">
                    <a16:creationId xmlns:a16="http://schemas.microsoft.com/office/drawing/2014/main" id="{28DEE1E1-AF9E-0ECF-1AE4-D1A60B858183}"/>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2" name="Group 111">
              <a:extLst>
                <a:ext uri="{FF2B5EF4-FFF2-40B4-BE49-F238E27FC236}">
                  <a16:creationId xmlns:a16="http://schemas.microsoft.com/office/drawing/2014/main" id="{5F7200DE-7AA7-F950-9F85-C05F8E067E53}"/>
                </a:ext>
              </a:extLst>
            </p:cNvPr>
            <p:cNvGrpSpPr/>
            <p:nvPr userDrawn="1"/>
          </p:nvGrpSpPr>
          <p:grpSpPr>
            <a:xfrm>
              <a:off x="5313659" y="4479479"/>
              <a:ext cx="222818" cy="212323"/>
              <a:chOff x="5294609" y="4467633"/>
              <a:chExt cx="222818" cy="212323"/>
            </a:xfrm>
          </p:grpSpPr>
          <p:sp>
            <p:nvSpPr>
              <p:cNvPr id="113" name="Rectangle 87">
                <a:extLst>
                  <a:ext uri="{FF2B5EF4-FFF2-40B4-BE49-F238E27FC236}">
                    <a16:creationId xmlns:a16="http://schemas.microsoft.com/office/drawing/2014/main" id="{439AA54B-0AE8-D033-1654-E15309FEA095}"/>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4" name="Rectangle 88">
                <a:extLst>
                  <a:ext uri="{FF2B5EF4-FFF2-40B4-BE49-F238E27FC236}">
                    <a16:creationId xmlns:a16="http://schemas.microsoft.com/office/drawing/2014/main" id="{8A999A1F-0D03-595C-114D-42CCE0EC0490}"/>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effectLst/>
                    <a:latin typeface="Segoe UI" panose="020B0502040204020203" pitchFamily="34" charset="0"/>
                  </a:rPr>
                  <a:t>C73ECC</a:t>
                </a:r>
                <a:endParaRPr kumimoji="0" lang="en-US" altLang="en-US" sz="1800" b="0" i="0" u="none" strike="noStrike" cap="none" normalizeH="0" baseline="0" dirty="0">
                  <a:ln>
                    <a:noFill/>
                  </a:ln>
                  <a:effectLst/>
                  <a:latin typeface="Arial" panose="020B0604020202020204" pitchFamily="34" charset="0"/>
                </a:endParaRPr>
              </a:p>
            </p:txBody>
          </p:sp>
          <p:sp>
            <p:nvSpPr>
              <p:cNvPr id="115" name="Rectangle 95">
                <a:extLst>
                  <a:ext uri="{FF2B5EF4-FFF2-40B4-BE49-F238E27FC236}">
                    <a16:creationId xmlns:a16="http://schemas.microsoft.com/office/drawing/2014/main" id="{A0A9A334-C493-6FB9-5BC5-09EBA4FC04C4}"/>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66" name="Footer Placeholder 2">
            <a:extLst>
              <a:ext uri="{FF2B5EF4-FFF2-40B4-BE49-F238E27FC236}">
                <a16:creationId xmlns:a16="http://schemas.microsoft.com/office/drawing/2014/main" id="{A5EB4B88-A3F3-0388-9C1B-F0B46BEC543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368379018"/>
      </p:ext>
    </p:extLst>
  </p:cSld>
  <p:clrMap bg1="lt1" tx1="dk1" bg2="lt2" tx2="dk2" accent1="accent1" accent2="accent2" accent3="accent3" accent4="accent4" accent5="accent5" accent6="accent6" hlink="hlink" folHlink="folHlink"/>
  <p:sldLayoutIdLst>
    <p:sldLayoutId id="2147484699" r:id="rId1"/>
    <p:sldLayoutId id="2147484700" r:id="rId2"/>
    <p:sldLayoutId id="2147484701" r:id="rId3"/>
    <p:sldLayoutId id="2147484702" r:id="rId4"/>
    <p:sldLayoutId id="2147484703" r:id="rId5"/>
    <p:sldLayoutId id="2147484704" r:id="rId6"/>
    <p:sldLayoutId id="2147484705" r:id="rId7"/>
    <p:sldLayoutId id="2147484706" r:id="rId8"/>
    <p:sldLayoutId id="2147484707" r:id="rId9"/>
    <p:sldLayoutId id="2147484708" r:id="rId10"/>
    <p:sldLayoutId id="2147484709" r:id="rId11"/>
    <p:sldLayoutId id="2147484710" r:id="rId12"/>
    <p:sldLayoutId id="2147484711" r:id="rId13"/>
    <p:sldLayoutId id="2147484712" r:id="rId14"/>
    <p:sldLayoutId id="2147484713" r:id="rId15"/>
    <p:sldLayoutId id="2147484714" r:id="rId16"/>
    <p:sldLayoutId id="2147484715" r:id="rId17"/>
    <p:sldLayoutId id="2147484716" r:id="rId18"/>
    <p:sldLayoutId id="2147484717" r:id="rId19"/>
    <p:sldLayoutId id="2147484718" r:id="rId20"/>
    <p:sldLayoutId id="2147484719" r:id="rId21"/>
    <p:sldLayoutId id="2147484720" r:id="rId22"/>
    <p:sldLayoutId id="2147484721" r:id="rId23"/>
    <p:sldLayoutId id="2147484722" r:id="rId24"/>
    <p:sldLayoutId id="2147484723" r:id="rId25"/>
    <p:sldLayoutId id="2147484724" r:id="rId26"/>
    <p:sldLayoutId id="2147484725" r:id="rId27"/>
    <p:sldLayoutId id="2147484726" r:id="rId28"/>
    <p:sldLayoutId id="2147484727" r:id="rId29"/>
    <p:sldLayoutId id="2147484728" r:id="rId30"/>
    <p:sldLayoutId id="2147484729" r:id="rId31"/>
    <p:sldLayoutId id="2147484730" r:id="rId32"/>
    <p:sldLayoutId id="2147484731" r:id="rId33"/>
    <p:sldLayoutId id="2147484732" r:id="rId34"/>
    <p:sldLayoutId id="2147484733" r:id="rId35"/>
    <p:sldLayoutId id="2147484734" r:id="rId36"/>
    <p:sldLayoutId id="2147484735" r:id="rId37"/>
    <p:sldLayoutId id="2147484736" r:id="rId38"/>
    <p:sldLayoutId id="2147484737" r:id="rId39"/>
    <p:sldLayoutId id="2147484738" r:id="rId40"/>
    <p:sldLayoutId id="2147484739" r:id="rId41"/>
    <p:sldLayoutId id="2147484740" r:id="rId42"/>
    <p:sldLayoutId id="2147484741" r:id="rId43"/>
    <p:sldLayoutId id="2147484742" r:id="rId44"/>
    <p:sldLayoutId id="2147484743" r:id="rId45"/>
    <p:sldLayoutId id="2147484744" r:id="rId46"/>
    <p:sldLayoutId id="2147484745" r:id="rId47"/>
    <p:sldLayoutId id="2147484746" r:id="rId48"/>
    <p:sldLayoutId id="2147484747" r:id="rId49"/>
    <p:sldLayoutId id="2147484748" r:id="rId50"/>
    <p:sldLayoutId id="2147484749" r:id="rId51"/>
    <p:sldLayoutId id="2147484750" r:id="rId52"/>
    <p:sldLayoutId id="2147484753" r:id="rId53"/>
    <p:sldLayoutId id="2147484754" r:id="rId54"/>
  </p:sldLayoutIdLst>
  <p:transition>
    <p:fade/>
  </p:transition>
  <p:hf sldNum="0" hdr="0" ft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011009492"/>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 id="2147484779" r:id="rId24"/>
    <p:sldLayoutId id="2147484780" r:id="rId25"/>
    <p:sldLayoutId id="2147484781" r:id="rId26"/>
    <p:sldLayoutId id="2147484782" r:id="rId27"/>
    <p:sldLayoutId id="2147484783" r:id="rId28"/>
    <p:sldLayoutId id="2147484784" r:id="rId29"/>
    <p:sldLayoutId id="2147484785" r:id="rId30"/>
    <p:sldLayoutId id="2147484786" r:id="rId31"/>
    <p:sldLayoutId id="2147484787" r:id="rId32"/>
    <p:sldLayoutId id="2147484788" r:id="rId33"/>
    <p:sldLayoutId id="2147484789" r:id="rId34"/>
    <p:sldLayoutId id="2147484790" r:id="rId35"/>
    <p:sldLayoutId id="2147484791" r:id="rId36"/>
    <p:sldLayoutId id="2147484792" r:id="rId37"/>
    <p:sldLayoutId id="2147484793" r:id="rId38"/>
    <p:sldLayoutId id="2147484794" r:id="rId39"/>
    <p:sldLayoutId id="2147484795" r:id="rId40"/>
    <p:sldLayoutId id="2147484796" r:id="rId41"/>
    <p:sldLayoutId id="2147484797" r:id="rId42"/>
    <p:sldLayoutId id="2147484798" r:id="rId43"/>
    <p:sldLayoutId id="2147484799" r:id="rId44"/>
    <p:sldLayoutId id="2147484800" r:id="rId45"/>
    <p:sldLayoutId id="2147484801" r:id="rId46"/>
    <p:sldLayoutId id="2147484802" r:id="rId47"/>
    <p:sldLayoutId id="2147484803" r:id="rId48"/>
    <p:sldLayoutId id="2147484804" r:id="rId49"/>
  </p:sldLayoutIdLst>
  <p:transition>
    <p:fade/>
  </p:transition>
  <p:hf sldNum="0" hd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Click to edit Master text styles</a:t>
            </a:r>
          </a:p>
          <a:p>
            <a:pPr marL="2286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Second level</a:t>
            </a:r>
          </a:p>
          <a:p>
            <a:pPr marL="228600" marR="0" lvl="2"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Third level</a:t>
            </a:r>
          </a:p>
          <a:p>
            <a:pPr marL="228600" marR="0" lvl="3"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Fourth level</a:t>
            </a:r>
          </a:p>
          <a:p>
            <a:pPr marL="228600" marR="0" lvl="4"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a:extLst>
              <a:ext uri="{FF2B5EF4-FFF2-40B4-BE49-F238E27FC236}">
                <a16:creationId xmlns:a16="http://schemas.microsoft.com/office/drawing/2014/main" id="{566C3ED6-7167-1619-C333-B86D0D162316}"/>
              </a:ext>
            </a:extLst>
          </p:cNvPr>
          <p:cNvGrpSpPr>
            <a:grpSpLocks noChangeAspect="1"/>
          </p:cNvGrpSpPr>
          <p:nvPr/>
        </p:nvGrpSpPr>
        <p:grpSpPr bwMode="auto">
          <a:xfrm rot="5400000">
            <a:off x="10659863" y="3998558"/>
            <a:ext cx="4597400" cy="1169987"/>
            <a:chOff x="1529" y="1423"/>
            <a:chExt cx="2896" cy="737"/>
          </a:xfrm>
        </p:grpSpPr>
        <p:sp>
          <p:nvSpPr>
            <p:cNvPr id="259" name="AutoShape 3">
              <a:extLst>
                <a:ext uri="{FF2B5EF4-FFF2-40B4-BE49-F238E27FC236}">
                  <a16:creationId xmlns:a16="http://schemas.microsoft.com/office/drawing/2014/main" id="{894C58B4-3C22-9620-7C92-D65ED6617E67}"/>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5">
              <a:extLst>
                <a:ext uri="{FF2B5EF4-FFF2-40B4-BE49-F238E27FC236}">
                  <a16:creationId xmlns:a16="http://schemas.microsoft.com/office/drawing/2014/main" id="{B4F93CCF-3F88-5DCB-F12D-4DEBF36B9444}"/>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6">
              <a:extLst>
                <a:ext uri="{FF2B5EF4-FFF2-40B4-BE49-F238E27FC236}">
                  <a16:creationId xmlns:a16="http://schemas.microsoft.com/office/drawing/2014/main" id="{7AC4893A-D0A3-D947-BE61-70B6DC4B9314}"/>
                </a:ext>
              </a:extLst>
            </p:cNvPr>
            <p:cNvSpPr>
              <a:spLocks noChangeArrowheads="1"/>
            </p:cNvSpPr>
            <p:nvPr/>
          </p:nvSpPr>
          <p:spPr bwMode="auto">
            <a:xfrm>
              <a:off x="2264"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62" name="Rectangle 7">
              <a:extLst>
                <a:ext uri="{FF2B5EF4-FFF2-40B4-BE49-F238E27FC236}">
                  <a16:creationId xmlns:a16="http://schemas.microsoft.com/office/drawing/2014/main" id="{DE65DAC6-345A-2542-166A-D2D08E76F806}"/>
                </a:ext>
              </a:extLst>
            </p:cNvPr>
            <p:cNvSpPr>
              <a:spLocks noChangeArrowheads="1"/>
            </p:cNvSpPr>
            <p:nvPr/>
          </p:nvSpPr>
          <p:spPr bwMode="auto">
            <a:xfrm>
              <a:off x="2264" y="1800"/>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263" name="Rectangle 8">
              <a:extLst>
                <a:ext uri="{FF2B5EF4-FFF2-40B4-BE49-F238E27FC236}">
                  <a16:creationId xmlns:a16="http://schemas.microsoft.com/office/drawing/2014/main" id="{1EADC519-4AB4-60A0-260A-EF7DC8229A97}"/>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9">
              <a:extLst>
                <a:ext uri="{FF2B5EF4-FFF2-40B4-BE49-F238E27FC236}">
                  <a16:creationId xmlns:a16="http://schemas.microsoft.com/office/drawing/2014/main" id="{B2CFF324-4BA8-188D-7395-AC042B4D6560}"/>
                </a:ext>
              </a:extLst>
            </p:cNvPr>
            <p:cNvSpPr>
              <a:spLocks noChangeArrowheads="1"/>
            </p:cNvSpPr>
            <p:nvPr/>
          </p:nvSpPr>
          <p:spPr bwMode="auto">
            <a:xfrm>
              <a:off x="2264"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B3BB"/>
                  </a:solidFill>
                  <a:effectLst/>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265" name="Rectangle 10">
              <a:extLst>
                <a:ext uri="{FF2B5EF4-FFF2-40B4-BE49-F238E27FC236}">
                  <a16:creationId xmlns:a16="http://schemas.microsoft.com/office/drawing/2014/main" id="{03BDB961-C287-23C5-66DF-74F0AFDFB76B}"/>
                </a:ext>
              </a:extLst>
            </p:cNvPr>
            <p:cNvSpPr>
              <a:spLocks noChangeArrowheads="1"/>
            </p:cNvSpPr>
            <p:nvPr/>
          </p:nvSpPr>
          <p:spPr bwMode="auto">
            <a:xfrm>
              <a:off x="2329"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6" name="Rectangle 11">
              <a:extLst>
                <a:ext uri="{FF2B5EF4-FFF2-40B4-BE49-F238E27FC236}">
                  <a16:creationId xmlns:a16="http://schemas.microsoft.com/office/drawing/2014/main" id="{35ADEDE9-FB7B-876E-7225-4D3AB73422EF}"/>
                </a:ext>
              </a:extLst>
            </p:cNvPr>
            <p:cNvSpPr>
              <a:spLocks noChangeArrowheads="1"/>
            </p:cNvSpPr>
            <p:nvPr/>
          </p:nvSpPr>
          <p:spPr bwMode="auto">
            <a:xfrm>
              <a:off x="2264" y="1943"/>
              <a:ext cx="13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7" name="Rectangle 12">
              <a:extLst>
                <a:ext uri="{FF2B5EF4-FFF2-40B4-BE49-F238E27FC236}">
                  <a16:creationId xmlns:a16="http://schemas.microsoft.com/office/drawing/2014/main" id="{03DA7BF6-FE99-195F-2925-BD0968D0CE23}"/>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13">
              <a:extLst>
                <a:ext uri="{FF2B5EF4-FFF2-40B4-BE49-F238E27FC236}">
                  <a16:creationId xmlns:a16="http://schemas.microsoft.com/office/drawing/2014/main" id="{AE1CAD70-4A31-E224-8481-B797DB87F72F}"/>
                </a:ext>
              </a:extLst>
            </p:cNvPr>
            <p:cNvSpPr>
              <a:spLocks noChangeArrowheads="1"/>
            </p:cNvSpPr>
            <p:nvPr/>
          </p:nvSpPr>
          <p:spPr bwMode="auto">
            <a:xfrm>
              <a:off x="2264"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262F"/>
                  </a:solidFill>
                  <a:effectLst/>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269" name="Rectangle 14">
              <a:extLst>
                <a:ext uri="{FF2B5EF4-FFF2-40B4-BE49-F238E27FC236}">
                  <a16:creationId xmlns:a16="http://schemas.microsoft.com/office/drawing/2014/main" id="{50413BA8-271F-17E9-274D-A6681E4E35BE}"/>
                </a:ext>
              </a:extLst>
            </p:cNvPr>
            <p:cNvSpPr>
              <a:spLocks noChangeArrowheads="1"/>
            </p:cNvSpPr>
            <p:nvPr/>
          </p:nvSpPr>
          <p:spPr bwMode="auto">
            <a:xfrm>
              <a:off x="2329"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0" name="Rectangle 15">
              <a:extLst>
                <a:ext uri="{FF2B5EF4-FFF2-40B4-BE49-F238E27FC236}">
                  <a16:creationId xmlns:a16="http://schemas.microsoft.com/office/drawing/2014/main" id="{5E8A55D7-5C9F-19E4-44F8-0D5ED73A059E}"/>
                </a:ext>
              </a:extLst>
            </p:cNvPr>
            <p:cNvSpPr>
              <a:spLocks noChangeArrowheads="1"/>
            </p:cNvSpPr>
            <p:nvPr/>
          </p:nvSpPr>
          <p:spPr bwMode="auto">
            <a:xfrm>
              <a:off x="2264" y="1654"/>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1" name="Rectangle 16">
              <a:extLst>
                <a:ext uri="{FF2B5EF4-FFF2-40B4-BE49-F238E27FC236}">
                  <a16:creationId xmlns:a16="http://schemas.microsoft.com/office/drawing/2014/main" id="{AB98BB47-C797-09CC-A9F3-51FE51653B12}"/>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17">
              <a:extLst>
                <a:ext uri="{FF2B5EF4-FFF2-40B4-BE49-F238E27FC236}">
                  <a16:creationId xmlns:a16="http://schemas.microsoft.com/office/drawing/2014/main" id="{C52F19C0-13E8-0692-788F-02A274A980BA}"/>
                </a:ext>
              </a:extLst>
            </p:cNvPr>
            <p:cNvSpPr>
              <a:spLocks noChangeArrowheads="1"/>
            </p:cNvSpPr>
            <p:nvPr/>
          </p:nvSpPr>
          <p:spPr bwMode="auto">
            <a:xfrm>
              <a:off x="2255" y="2022"/>
              <a:ext cx="706"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Rectangle 18">
              <a:extLst>
                <a:ext uri="{FF2B5EF4-FFF2-40B4-BE49-F238E27FC236}">
                  <a16:creationId xmlns:a16="http://schemas.microsoft.com/office/drawing/2014/main" id="{0EF8B30C-1FB6-7C73-44FC-2C39DF7549A8}"/>
                </a:ext>
              </a:extLst>
            </p:cNvPr>
            <p:cNvSpPr>
              <a:spLocks noChangeArrowheads="1"/>
            </p:cNvSpPr>
            <p:nvPr/>
          </p:nvSpPr>
          <p:spPr bwMode="auto">
            <a:xfrm>
              <a:off x="2264" y="2024"/>
              <a:ext cx="12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4" name="Rectangle 50">
              <a:extLst>
                <a:ext uri="{FF2B5EF4-FFF2-40B4-BE49-F238E27FC236}">
                  <a16:creationId xmlns:a16="http://schemas.microsoft.com/office/drawing/2014/main" id="{D25297AC-6025-DA45-015A-AD5967168C02}"/>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51">
              <a:extLst>
                <a:ext uri="{FF2B5EF4-FFF2-40B4-BE49-F238E27FC236}">
                  <a16:creationId xmlns:a16="http://schemas.microsoft.com/office/drawing/2014/main" id="{D895CA29-DE29-0BF3-3158-751FF8EC37F0}"/>
                </a:ext>
              </a:extLst>
            </p:cNvPr>
            <p:cNvSpPr>
              <a:spLocks noChangeArrowheads="1"/>
            </p:cNvSpPr>
            <p:nvPr/>
          </p:nvSpPr>
          <p:spPr bwMode="auto">
            <a:xfrm>
              <a:off x="1542"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76" name="Rectangle 52">
              <a:extLst>
                <a:ext uri="{FF2B5EF4-FFF2-40B4-BE49-F238E27FC236}">
                  <a16:creationId xmlns:a16="http://schemas.microsoft.com/office/drawing/2014/main" id="{7EFCFC16-4A98-86AC-7619-A114CF099F7D}"/>
                </a:ext>
              </a:extLst>
            </p:cNvPr>
            <p:cNvSpPr>
              <a:spLocks noChangeArrowheads="1"/>
            </p:cNvSpPr>
            <p:nvPr/>
          </p:nvSpPr>
          <p:spPr bwMode="auto">
            <a:xfrm>
              <a:off x="1608" y="1722"/>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7" name="Rectangle 53">
              <a:extLst>
                <a:ext uri="{FF2B5EF4-FFF2-40B4-BE49-F238E27FC236}">
                  <a16:creationId xmlns:a16="http://schemas.microsoft.com/office/drawing/2014/main" id="{B9712463-FD5D-ABC4-36B0-C830E76330F6}"/>
                </a:ext>
              </a:extLst>
            </p:cNvPr>
            <p:cNvSpPr>
              <a:spLocks noChangeArrowheads="1"/>
            </p:cNvSpPr>
            <p:nvPr/>
          </p:nvSpPr>
          <p:spPr bwMode="auto">
            <a:xfrm>
              <a:off x="1542" y="1800"/>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sp>
          <p:nvSpPr>
            <p:cNvPr id="278" name="Rectangle 54">
              <a:extLst>
                <a:ext uri="{FF2B5EF4-FFF2-40B4-BE49-F238E27FC236}">
                  <a16:creationId xmlns:a16="http://schemas.microsoft.com/office/drawing/2014/main" id="{8ACAB4E1-6417-0C0C-9E12-B1E8EEA4613E}"/>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55">
              <a:extLst>
                <a:ext uri="{FF2B5EF4-FFF2-40B4-BE49-F238E27FC236}">
                  <a16:creationId xmlns:a16="http://schemas.microsoft.com/office/drawing/2014/main" id="{7E6BE592-BF8C-8CF1-0798-04DA17C036E6}"/>
                </a:ext>
              </a:extLst>
            </p:cNvPr>
            <p:cNvSpPr>
              <a:spLocks noChangeArrowheads="1"/>
            </p:cNvSpPr>
            <p:nvPr/>
          </p:nvSpPr>
          <p:spPr bwMode="auto">
            <a:xfrm>
              <a:off x="1542"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A38B"/>
                  </a:solidFill>
                  <a:effectLst/>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280" name="Rectangle 56">
              <a:extLst>
                <a:ext uri="{FF2B5EF4-FFF2-40B4-BE49-F238E27FC236}">
                  <a16:creationId xmlns:a16="http://schemas.microsoft.com/office/drawing/2014/main" id="{F02A06DF-8715-F16B-5F10-11C5F2584525}"/>
                </a:ext>
              </a:extLst>
            </p:cNvPr>
            <p:cNvSpPr>
              <a:spLocks noChangeArrowheads="1"/>
            </p:cNvSpPr>
            <p:nvPr/>
          </p:nvSpPr>
          <p:spPr bwMode="auto">
            <a:xfrm>
              <a:off x="1608"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1" name="Rectangle 57">
              <a:extLst>
                <a:ext uri="{FF2B5EF4-FFF2-40B4-BE49-F238E27FC236}">
                  <a16:creationId xmlns:a16="http://schemas.microsoft.com/office/drawing/2014/main" id="{45F29D9D-6572-80B7-280A-53297335FBF7}"/>
                </a:ext>
              </a:extLst>
            </p:cNvPr>
            <p:cNvSpPr>
              <a:spLocks noChangeArrowheads="1"/>
            </p:cNvSpPr>
            <p:nvPr/>
          </p:nvSpPr>
          <p:spPr bwMode="auto">
            <a:xfrm>
              <a:off x="1542" y="1943"/>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2" name="Rectangle 58">
              <a:extLst>
                <a:ext uri="{FF2B5EF4-FFF2-40B4-BE49-F238E27FC236}">
                  <a16:creationId xmlns:a16="http://schemas.microsoft.com/office/drawing/2014/main" id="{013A62C5-A54C-C8BE-D34C-557861D50FBB}"/>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59">
              <a:extLst>
                <a:ext uri="{FF2B5EF4-FFF2-40B4-BE49-F238E27FC236}">
                  <a16:creationId xmlns:a16="http://schemas.microsoft.com/office/drawing/2014/main" id="{A3D38249-2B2F-44FE-8004-78F738A54143}"/>
                </a:ext>
              </a:extLst>
            </p:cNvPr>
            <p:cNvSpPr>
              <a:spLocks noChangeArrowheads="1"/>
            </p:cNvSpPr>
            <p:nvPr/>
          </p:nvSpPr>
          <p:spPr bwMode="auto">
            <a:xfrm>
              <a:off x="1542"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391D"/>
                  </a:solidFill>
                  <a:effectLst/>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284" name="Rectangle 60">
              <a:extLst>
                <a:ext uri="{FF2B5EF4-FFF2-40B4-BE49-F238E27FC236}">
                  <a16:creationId xmlns:a16="http://schemas.microsoft.com/office/drawing/2014/main" id="{6356C9D6-F46C-5F18-CC06-57CEDB989050}"/>
                </a:ext>
              </a:extLst>
            </p:cNvPr>
            <p:cNvSpPr>
              <a:spLocks noChangeArrowheads="1"/>
            </p:cNvSpPr>
            <p:nvPr/>
          </p:nvSpPr>
          <p:spPr bwMode="auto">
            <a:xfrm>
              <a:off x="1608"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5" name="Rectangle 61">
              <a:extLst>
                <a:ext uri="{FF2B5EF4-FFF2-40B4-BE49-F238E27FC236}">
                  <a16:creationId xmlns:a16="http://schemas.microsoft.com/office/drawing/2014/main" id="{809C64CC-0B9B-063B-F7A5-63EE36FBDCCD}"/>
                </a:ext>
              </a:extLst>
            </p:cNvPr>
            <p:cNvSpPr>
              <a:spLocks noChangeArrowheads="1"/>
            </p:cNvSpPr>
            <p:nvPr/>
          </p:nvSpPr>
          <p:spPr bwMode="auto">
            <a:xfrm>
              <a:off x="1542" y="1654"/>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6" name="Rectangle 62">
              <a:extLst>
                <a:ext uri="{FF2B5EF4-FFF2-40B4-BE49-F238E27FC236}">
                  <a16:creationId xmlns:a16="http://schemas.microsoft.com/office/drawing/2014/main" id="{94AB9329-702D-4A1F-E5A5-C3B78F016261}"/>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63">
              <a:extLst>
                <a:ext uri="{FF2B5EF4-FFF2-40B4-BE49-F238E27FC236}">
                  <a16:creationId xmlns:a16="http://schemas.microsoft.com/office/drawing/2014/main" id="{24EB0818-3B44-BF17-FF2B-E025C738466C}"/>
                </a:ext>
              </a:extLst>
            </p:cNvPr>
            <p:cNvSpPr>
              <a:spLocks noChangeArrowheads="1"/>
            </p:cNvSpPr>
            <p:nvPr/>
          </p:nvSpPr>
          <p:spPr bwMode="auto">
            <a:xfrm>
              <a:off x="1533" y="2022"/>
              <a:ext cx="70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Rectangle 64">
              <a:extLst>
                <a:ext uri="{FF2B5EF4-FFF2-40B4-BE49-F238E27FC236}">
                  <a16:creationId xmlns:a16="http://schemas.microsoft.com/office/drawing/2014/main" id="{8D3440B3-96D8-0B26-9877-7E62CD77370D}"/>
                </a:ext>
              </a:extLst>
            </p:cNvPr>
            <p:cNvSpPr>
              <a:spLocks noChangeArrowheads="1"/>
            </p:cNvSpPr>
            <p:nvPr/>
          </p:nvSpPr>
          <p:spPr bwMode="auto">
            <a:xfrm>
              <a:off x="1542" y="2024"/>
              <a:ext cx="12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9" name="Rectangle 65">
              <a:extLst>
                <a:ext uri="{FF2B5EF4-FFF2-40B4-BE49-F238E27FC236}">
                  <a16:creationId xmlns:a16="http://schemas.microsoft.com/office/drawing/2014/main" id="{64795BFF-26DD-4F9D-7E57-E8A3C163A079}"/>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Rectangle 66">
              <a:extLst>
                <a:ext uri="{FF2B5EF4-FFF2-40B4-BE49-F238E27FC236}">
                  <a16:creationId xmlns:a16="http://schemas.microsoft.com/office/drawing/2014/main" id="{973E90C8-2FFF-2256-D29B-6A3ABBA35099}"/>
                </a:ext>
              </a:extLst>
            </p:cNvPr>
            <p:cNvSpPr>
              <a:spLocks noChangeArrowheads="1"/>
            </p:cNvSpPr>
            <p:nvPr/>
          </p:nvSpPr>
          <p:spPr bwMode="auto">
            <a:xfrm>
              <a:off x="3707"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1" name="Rectangle 67">
              <a:extLst>
                <a:ext uri="{FF2B5EF4-FFF2-40B4-BE49-F238E27FC236}">
                  <a16:creationId xmlns:a16="http://schemas.microsoft.com/office/drawing/2014/main" id="{F146B7CE-CBC5-956E-DA0D-244A26F54704}"/>
                </a:ext>
              </a:extLst>
            </p:cNvPr>
            <p:cNvSpPr>
              <a:spLocks noChangeArrowheads="1"/>
            </p:cNvSpPr>
            <p:nvPr/>
          </p:nvSpPr>
          <p:spPr bwMode="auto">
            <a:xfrm>
              <a:off x="3773"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2" name="Rectangle 68">
              <a:extLst>
                <a:ext uri="{FF2B5EF4-FFF2-40B4-BE49-F238E27FC236}">
                  <a16:creationId xmlns:a16="http://schemas.microsoft.com/office/drawing/2014/main" id="{841A3A9C-7ABE-216A-7AAA-FC8E018652B9}"/>
                </a:ext>
              </a:extLst>
            </p:cNvPr>
            <p:cNvSpPr>
              <a:spLocks noChangeArrowheads="1"/>
            </p:cNvSpPr>
            <p:nvPr/>
          </p:nvSpPr>
          <p:spPr bwMode="auto">
            <a:xfrm>
              <a:off x="3707" y="1801"/>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93" name="Rectangle 69">
              <a:extLst>
                <a:ext uri="{FF2B5EF4-FFF2-40B4-BE49-F238E27FC236}">
                  <a16:creationId xmlns:a16="http://schemas.microsoft.com/office/drawing/2014/main" id="{B67B7695-C3C0-34B4-72B1-C7E58FF3275A}"/>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70">
              <a:extLst>
                <a:ext uri="{FF2B5EF4-FFF2-40B4-BE49-F238E27FC236}">
                  <a16:creationId xmlns:a16="http://schemas.microsoft.com/office/drawing/2014/main" id="{F3BB6A3B-AD16-5C6E-2848-CC82A261CE5A}"/>
                </a:ext>
              </a:extLst>
            </p:cNvPr>
            <p:cNvSpPr>
              <a:spLocks noChangeArrowheads="1"/>
            </p:cNvSpPr>
            <p:nvPr/>
          </p:nvSpPr>
          <p:spPr bwMode="auto">
            <a:xfrm>
              <a:off x="3707" y="186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8DC8E8"/>
                  </a:solidFill>
                  <a:effectLst/>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295" name="Rectangle 71">
              <a:extLst>
                <a:ext uri="{FF2B5EF4-FFF2-40B4-BE49-F238E27FC236}">
                  <a16:creationId xmlns:a16="http://schemas.microsoft.com/office/drawing/2014/main" id="{AF58A79C-F974-45C7-A85C-F40D9A65E853}"/>
                </a:ext>
              </a:extLst>
            </p:cNvPr>
            <p:cNvSpPr>
              <a:spLocks noChangeArrowheads="1"/>
            </p:cNvSpPr>
            <p:nvPr/>
          </p:nvSpPr>
          <p:spPr bwMode="auto">
            <a:xfrm>
              <a:off x="3773" y="1866"/>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6" name="Rectangle 72">
              <a:extLst>
                <a:ext uri="{FF2B5EF4-FFF2-40B4-BE49-F238E27FC236}">
                  <a16:creationId xmlns:a16="http://schemas.microsoft.com/office/drawing/2014/main" id="{9CAD9107-51BE-8F4A-FEBB-F3BD3DC96520}"/>
                </a:ext>
              </a:extLst>
            </p:cNvPr>
            <p:cNvSpPr>
              <a:spLocks noChangeArrowheads="1"/>
            </p:cNvSpPr>
            <p:nvPr/>
          </p:nvSpPr>
          <p:spPr bwMode="auto">
            <a:xfrm>
              <a:off x="3707" y="1944"/>
              <a:ext cx="13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7" name="Rectangle 73">
              <a:extLst>
                <a:ext uri="{FF2B5EF4-FFF2-40B4-BE49-F238E27FC236}">
                  <a16:creationId xmlns:a16="http://schemas.microsoft.com/office/drawing/2014/main" id="{F0CA8CB9-EFF0-9A10-BBC0-A9A36D6E6ADF}"/>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74">
              <a:extLst>
                <a:ext uri="{FF2B5EF4-FFF2-40B4-BE49-F238E27FC236}">
                  <a16:creationId xmlns:a16="http://schemas.microsoft.com/office/drawing/2014/main" id="{CF1A989F-9EAE-5BC1-AD31-5728CD61EE81}"/>
                </a:ext>
              </a:extLst>
            </p:cNvPr>
            <p:cNvSpPr>
              <a:spLocks noChangeArrowheads="1"/>
            </p:cNvSpPr>
            <p:nvPr/>
          </p:nvSpPr>
          <p:spPr bwMode="auto">
            <a:xfrm>
              <a:off x="3707" y="157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A446F"/>
                  </a:solidFill>
                  <a:effectLst/>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299" name="Rectangle 75">
              <a:extLst>
                <a:ext uri="{FF2B5EF4-FFF2-40B4-BE49-F238E27FC236}">
                  <a16:creationId xmlns:a16="http://schemas.microsoft.com/office/drawing/2014/main" id="{957953AB-E9C6-D080-ADB2-1F206404C0B7}"/>
                </a:ext>
              </a:extLst>
            </p:cNvPr>
            <p:cNvSpPr>
              <a:spLocks noChangeArrowheads="1"/>
            </p:cNvSpPr>
            <p:nvPr/>
          </p:nvSpPr>
          <p:spPr bwMode="auto">
            <a:xfrm>
              <a:off x="3773" y="1578"/>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0" name="Rectangle 76">
              <a:extLst>
                <a:ext uri="{FF2B5EF4-FFF2-40B4-BE49-F238E27FC236}">
                  <a16:creationId xmlns:a16="http://schemas.microsoft.com/office/drawing/2014/main" id="{D3F9BD24-BF97-98DF-7799-FF5527E1F0E4}"/>
                </a:ext>
              </a:extLst>
            </p:cNvPr>
            <p:cNvSpPr>
              <a:spLocks noChangeArrowheads="1"/>
            </p:cNvSpPr>
            <p:nvPr/>
          </p:nvSpPr>
          <p:spPr bwMode="auto">
            <a:xfrm>
              <a:off x="3707" y="1655"/>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1" name="Rectangle 80">
              <a:extLst>
                <a:ext uri="{FF2B5EF4-FFF2-40B4-BE49-F238E27FC236}">
                  <a16:creationId xmlns:a16="http://schemas.microsoft.com/office/drawing/2014/main" id="{D9F904A4-74AE-C098-E989-4C11A3671B63}"/>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81">
              <a:extLst>
                <a:ext uri="{FF2B5EF4-FFF2-40B4-BE49-F238E27FC236}">
                  <a16:creationId xmlns:a16="http://schemas.microsoft.com/office/drawing/2014/main" id="{86561027-5502-5CBF-CC1E-E9283F7A3EA8}"/>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82">
              <a:extLst>
                <a:ext uri="{FF2B5EF4-FFF2-40B4-BE49-F238E27FC236}">
                  <a16:creationId xmlns:a16="http://schemas.microsoft.com/office/drawing/2014/main" id="{815862B1-E237-764F-DF2A-70DEC4B6F67A}"/>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83">
              <a:extLst>
                <a:ext uri="{FF2B5EF4-FFF2-40B4-BE49-F238E27FC236}">
                  <a16:creationId xmlns:a16="http://schemas.microsoft.com/office/drawing/2014/main" id="{F8634574-E07B-D28B-BCBE-E63D6F2B0F02}"/>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Rectangle 84">
              <a:extLst>
                <a:ext uri="{FF2B5EF4-FFF2-40B4-BE49-F238E27FC236}">
                  <a16:creationId xmlns:a16="http://schemas.microsoft.com/office/drawing/2014/main" id="{12699538-90CB-E2BB-A02E-9CAD1104357C}"/>
                </a:ext>
              </a:extLst>
            </p:cNvPr>
            <p:cNvSpPr>
              <a:spLocks noChangeArrowheads="1"/>
            </p:cNvSpPr>
            <p:nvPr/>
          </p:nvSpPr>
          <p:spPr bwMode="auto">
            <a:xfrm>
              <a:off x="2989" y="1440"/>
              <a:ext cx="31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6" name="Rectangle 85">
              <a:extLst>
                <a:ext uri="{FF2B5EF4-FFF2-40B4-BE49-F238E27FC236}">
                  <a16:creationId xmlns:a16="http://schemas.microsoft.com/office/drawing/2014/main" id="{6FAB69FC-8CE4-AC4F-FDDF-81B46D7C1E11}"/>
                </a:ext>
              </a:extLst>
            </p:cNvPr>
            <p:cNvSpPr>
              <a:spLocks noChangeArrowheads="1"/>
            </p:cNvSpPr>
            <p:nvPr/>
          </p:nvSpPr>
          <p:spPr bwMode="auto">
            <a:xfrm>
              <a:off x="2989" y="1508"/>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7" name="Rectangle 86">
              <a:extLst>
                <a:ext uri="{FF2B5EF4-FFF2-40B4-BE49-F238E27FC236}">
                  <a16:creationId xmlns:a16="http://schemas.microsoft.com/office/drawing/2014/main" id="{0B6C3A35-3676-F821-8B84-E8FCD2D7AEB0}"/>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87">
              <a:extLst>
                <a:ext uri="{FF2B5EF4-FFF2-40B4-BE49-F238E27FC236}">
                  <a16:creationId xmlns:a16="http://schemas.microsoft.com/office/drawing/2014/main" id="{E31C635C-F918-E83E-41BB-6A05312AF804}"/>
                </a:ext>
              </a:extLst>
            </p:cNvPr>
            <p:cNvSpPr>
              <a:spLocks noChangeArrowheads="1"/>
            </p:cNvSpPr>
            <p:nvPr/>
          </p:nvSpPr>
          <p:spPr bwMode="auto">
            <a:xfrm>
              <a:off x="2985"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9" name="Rectangle 88">
              <a:extLst>
                <a:ext uri="{FF2B5EF4-FFF2-40B4-BE49-F238E27FC236}">
                  <a16:creationId xmlns:a16="http://schemas.microsoft.com/office/drawing/2014/main" id="{C72C7396-887D-00AF-02FC-A8E598F00631}"/>
                </a:ext>
              </a:extLst>
            </p:cNvPr>
            <p:cNvSpPr>
              <a:spLocks noChangeArrowheads="1"/>
            </p:cNvSpPr>
            <p:nvPr/>
          </p:nvSpPr>
          <p:spPr bwMode="auto">
            <a:xfrm>
              <a:off x="2985" y="1803"/>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310" name="Rectangle 89">
              <a:extLst>
                <a:ext uri="{FF2B5EF4-FFF2-40B4-BE49-F238E27FC236}">
                  <a16:creationId xmlns:a16="http://schemas.microsoft.com/office/drawing/2014/main" id="{D30DD6FD-51EB-19EC-8510-E1C9AF53735B}"/>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90">
              <a:extLst>
                <a:ext uri="{FF2B5EF4-FFF2-40B4-BE49-F238E27FC236}">
                  <a16:creationId xmlns:a16="http://schemas.microsoft.com/office/drawing/2014/main" id="{FA8D36D1-67FD-B784-519E-C36BEA31B3C5}"/>
                </a:ext>
              </a:extLst>
            </p:cNvPr>
            <p:cNvSpPr>
              <a:spLocks noChangeArrowheads="1"/>
            </p:cNvSpPr>
            <p:nvPr/>
          </p:nvSpPr>
          <p:spPr bwMode="auto">
            <a:xfrm>
              <a:off x="2985" y="186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CD9BCF"/>
                  </a:solidFill>
                  <a:effectLst/>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312" name="Rectangle 91">
              <a:extLst>
                <a:ext uri="{FF2B5EF4-FFF2-40B4-BE49-F238E27FC236}">
                  <a16:creationId xmlns:a16="http://schemas.microsoft.com/office/drawing/2014/main" id="{A2790CC1-ECD3-C2AA-C63A-83B06BB562FD}"/>
                </a:ext>
              </a:extLst>
            </p:cNvPr>
            <p:cNvSpPr>
              <a:spLocks noChangeArrowheads="1"/>
            </p:cNvSpPr>
            <p:nvPr/>
          </p:nvSpPr>
          <p:spPr bwMode="auto">
            <a:xfrm>
              <a:off x="3051" y="1869"/>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3" name="Rectangle 92">
              <a:extLst>
                <a:ext uri="{FF2B5EF4-FFF2-40B4-BE49-F238E27FC236}">
                  <a16:creationId xmlns:a16="http://schemas.microsoft.com/office/drawing/2014/main" id="{C2F74C0D-75FA-B70A-ED71-3CFA807964B4}"/>
                </a:ext>
              </a:extLst>
            </p:cNvPr>
            <p:cNvSpPr>
              <a:spLocks noChangeArrowheads="1"/>
            </p:cNvSpPr>
            <p:nvPr/>
          </p:nvSpPr>
          <p:spPr bwMode="auto">
            <a:xfrm>
              <a:off x="2985" y="1946"/>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4" name="Rectangle 93">
              <a:extLst>
                <a:ext uri="{FF2B5EF4-FFF2-40B4-BE49-F238E27FC236}">
                  <a16:creationId xmlns:a16="http://schemas.microsoft.com/office/drawing/2014/main" id="{4B629030-A380-3E24-758E-F1D167C23086}"/>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94">
              <a:extLst>
                <a:ext uri="{FF2B5EF4-FFF2-40B4-BE49-F238E27FC236}">
                  <a16:creationId xmlns:a16="http://schemas.microsoft.com/office/drawing/2014/main" id="{6D81EE59-1E06-6AAB-A8EE-80D567AE752D}"/>
                </a:ext>
              </a:extLst>
            </p:cNvPr>
            <p:cNvSpPr>
              <a:spLocks noChangeArrowheads="1"/>
            </p:cNvSpPr>
            <p:nvPr/>
          </p:nvSpPr>
          <p:spPr bwMode="auto">
            <a:xfrm>
              <a:off x="2985" y="158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02573"/>
                  </a:solidFill>
                  <a:effectLst/>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316" name="Rectangle 95">
              <a:extLst>
                <a:ext uri="{FF2B5EF4-FFF2-40B4-BE49-F238E27FC236}">
                  <a16:creationId xmlns:a16="http://schemas.microsoft.com/office/drawing/2014/main" id="{6AD9F2DD-3CC6-E096-A24F-323DA0D326AD}"/>
                </a:ext>
              </a:extLst>
            </p:cNvPr>
            <p:cNvSpPr>
              <a:spLocks noChangeArrowheads="1"/>
            </p:cNvSpPr>
            <p:nvPr/>
          </p:nvSpPr>
          <p:spPr bwMode="auto">
            <a:xfrm>
              <a:off x="3051" y="1580"/>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7" name="Rectangle 96">
              <a:extLst>
                <a:ext uri="{FF2B5EF4-FFF2-40B4-BE49-F238E27FC236}">
                  <a16:creationId xmlns:a16="http://schemas.microsoft.com/office/drawing/2014/main" id="{AFB34C5D-AB21-1047-2C41-96AAFC6CF230}"/>
                </a:ext>
              </a:extLst>
            </p:cNvPr>
            <p:cNvSpPr>
              <a:spLocks noChangeArrowheads="1"/>
            </p:cNvSpPr>
            <p:nvPr/>
          </p:nvSpPr>
          <p:spPr bwMode="auto">
            <a:xfrm>
              <a:off x="2985" y="1658"/>
              <a:ext cx="1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8" name="Rectangle 97">
              <a:extLst>
                <a:ext uri="{FF2B5EF4-FFF2-40B4-BE49-F238E27FC236}">
                  <a16:creationId xmlns:a16="http://schemas.microsoft.com/office/drawing/2014/main" id="{577AD0A0-7F00-AA4F-1B1B-61CFE55F937D}"/>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98">
              <a:extLst>
                <a:ext uri="{FF2B5EF4-FFF2-40B4-BE49-F238E27FC236}">
                  <a16:creationId xmlns:a16="http://schemas.microsoft.com/office/drawing/2014/main" id="{AEE8AF68-7485-0DA2-1E8F-EA9EFEEF18D2}"/>
                </a:ext>
              </a:extLst>
            </p:cNvPr>
            <p:cNvSpPr>
              <a:spLocks noChangeArrowheads="1"/>
            </p:cNvSpPr>
            <p:nvPr/>
          </p:nvSpPr>
          <p:spPr bwMode="auto">
            <a:xfrm>
              <a:off x="2977" y="2024"/>
              <a:ext cx="142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 name="Rectangle 99">
              <a:extLst>
                <a:ext uri="{FF2B5EF4-FFF2-40B4-BE49-F238E27FC236}">
                  <a16:creationId xmlns:a16="http://schemas.microsoft.com/office/drawing/2014/main" id="{00A4FA1A-2972-8EFD-C7DB-916888D02231}"/>
                </a:ext>
              </a:extLst>
            </p:cNvPr>
            <p:cNvSpPr>
              <a:spLocks noChangeArrowheads="1"/>
            </p:cNvSpPr>
            <p:nvPr/>
          </p:nvSpPr>
          <p:spPr bwMode="auto">
            <a:xfrm>
              <a:off x="2985" y="2028"/>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21" name="Rectangle 100">
              <a:extLst>
                <a:ext uri="{FF2B5EF4-FFF2-40B4-BE49-F238E27FC236}">
                  <a16:creationId xmlns:a16="http://schemas.microsoft.com/office/drawing/2014/main" id="{E02AE344-8FCD-07A4-1035-21E5745797EA}"/>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101">
              <a:extLst>
                <a:ext uri="{FF2B5EF4-FFF2-40B4-BE49-F238E27FC236}">
                  <a16:creationId xmlns:a16="http://schemas.microsoft.com/office/drawing/2014/main" id="{A8F0A57D-3D77-F52A-CEE5-C300AC719E97}"/>
                </a:ext>
              </a:extLst>
            </p:cNvPr>
            <p:cNvSpPr>
              <a:spLocks noChangeArrowheads="1"/>
            </p:cNvSpPr>
            <p:nvPr/>
          </p:nvSpPr>
          <p:spPr bwMode="auto">
            <a:xfrm>
              <a:off x="1532" y="1439"/>
              <a:ext cx="1429"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 name="Rectangle 102">
              <a:extLst>
                <a:ext uri="{FF2B5EF4-FFF2-40B4-BE49-F238E27FC236}">
                  <a16:creationId xmlns:a16="http://schemas.microsoft.com/office/drawing/2014/main" id="{34755F26-EC65-BC3C-F00F-5952873E93B5}"/>
                </a:ext>
              </a:extLst>
            </p:cNvPr>
            <p:cNvSpPr>
              <a:spLocks noChangeArrowheads="1"/>
            </p:cNvSpPr>
            <p:nvPr/>
          </p:nvSpPr>
          <p:spPr bwMode="auto">
            <a:xfrm>
              <a:off x="1541" y="1435"/>
              <a:ext cx="3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1A1A1A"/>
                  </a:solidFill>
                  <a:effectLst/>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4" name="Rectangle 103">
              <a:extLst>
                <a:ext uri="{FF2B5EF4-FFF2-40B4-BE49-F238E27FC236}">
                  <a16:creationId xmlns:a16="http://schemas.microsoft.com/office/drawing/2014/main" id="{B81AAAC1-86AE-E75F-941C-AB9A2CF58E0B}"/>
                </a:ext>
              </a:extLst>
            </p:cNvPr>
            <p:cNvSpPr>
              <a:spLocks noChangeArrowheads="1"/>
            </p:cNvSpPr>
            <p:nvPr/>
          </p:nvSpPr>
          <p:spPr bwMode="auto">
            <a:xfrm>
              <a:off x="1541" y="1502"/>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5" name="Rectangle 14">
              <a:extLst>
                <a:ext uri="{FF2B5EF4-FFF2-40B4-BE49-F238E27FC236}">
                  <a16:creationId xmlns:a16="http://schemas.microsoft.com/office/drawing/2014/main" id="{EB0437A5-6694-879B-F94E-9FA34DFD9D2C}"/>
                </a:ext>
              </a:extLst>
            </p:cNvPr>
            <p:cNvSpPr>
              <a:spLocks noChangeArrowheads="1"/>
            </p:cNvSpPr>
            <p:nvPr/>
          </p:nvSpPr>
          <p:spPr bwMode="auto">
            <a:xfrm>
              <a:off x="2329" y="1724"/>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6" name="Rectangle 95">
              <a:extLst>
                <a:ext uri="{FF2B5EF4-FFF2-40B4-BE49-F238E27FC236}">
                  <a16:creationId xmlns:a16="http://schemas.microsoft.com/office/drawing/2014/main" id="{7CF198F9-1D72-F8CC-3A2E-9B2DAE529DAF}"/>
                </a:ext>
              </a:extLst>
            </p:cNvPr>
            <p:cNvSpPr>
              <a:spLocks noChangeArrowheads="1"/>
            </p:cNvSpPr>
            <p:nvPr/>
          </p:nvSpPr>
          <p:spPr bwMode="auto">
            <a:xfrm>
              <a:off x="3051"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909688582"/>
      </p:ext>
    </p:extLst>
  </p:cSld>
  <p:clrMap bg1="lt1" tx1="dk1" bg2="lt2" tx2="dk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 id="2147484817" r:id="rId12"/>
    <p:sldLayoutId id="2147484818" r:id="rId13"/>
    <p:sldLayoutId id="2147484819" r:id="rId14"/>
    <p:sldLayoutId id="2147484820" r:id="rId15"/>
    <p:sldLayoutId id="2147484821" r:id="rId16"/>
    <p:sldLayoutId id="2147484822" r:id="rId17"/>
    <p:sldLayoutId id="2147484823" r:id="rId18"/>
    <p:sldLayoutId id="2147484824" r:id="rId19"/>
    <p:sldLayoutId id="2147484825" r:id="rId20"/>
    <p:sldLayoutId id="2147484826" r:id="rId21"/>
    <p:sldLayoutId id="2147484827" r:id="rId22"/>
    <p:sldLayoutId id="2147484828" r:id="rId23"/>
    <p:sldLayoutId id="2147484829" r:id="rId24"/>
    <p:sldLayoutId id="2147484830" r:id="rId25"/>
    <p:sldLayoutId id="2147484831" r:id="rId26"/>
    <p:sldLayoutId id="2147484832" r:id="rId27"/>
    <p:sldLayoutId id="2147484833" r:id="rId28"/>
    <p:sldLayoutId id="2147484834" r:id="rId29"/>
    <p:sldLayoutId id="2147484835" r:id="rId30"/>
    <p:sldLayoutId id="2147484836" r:id="rId31"/>
    <p:sldLayoutId id="2147484837" r:id="rId32"/>
    <p:sldLayoutId id="2147484838" r:id="rId33"/>
    <p:sldLayoutId id="2147484839" r:id="rId34"/>
    <p:sldLayoutId id="2147484840" r:id="rId35"/>
    <p:sldLayoutId id="2147484841" r:id="rId36"/>
    <p:sldLayoutId id="2147484842" r:id="rId37"/>
    <p:sldLayoutId id="2147484843" r:id="rId38"/>
    <p:sldLayoutId id="2147484844" r:id="rId39"/>
    <p:sldLayoutId id="2147484845" r:id="rId40"/>
    <p:sldLayoutId id="2147484846" r:id="rId41"/>
    <p:sldLayoutId id="2147484847" r:id="rId42"/>
    <p:sldLayoutId id="2147484848" r:id="rId43"/>
    <p:sldLayoutId id="2147484849" r:id="rId44"/>
    <p:sldLayoutId id="2147484850" r:id="rId45"/>
    <p:sldLayoutId id="2147484851" r:id="rId46"/>
    <p:sldLayoutId id="2147484852" r:id="rId47"/>
    <p:sldLayoutId id="2147484853" r:id="rId48"/>
    <p:sldLayoutId id="2147484854" r:id="rId49"/>
    <p:sldLayoutId id="2147484855" r:id="rId50"/>
    <p:sldLayoutId id="2147484856" r:id="rId51"/>
    <p:sldLayoutId id="2147484857" r:id="rId52"/>
    <p:sldLayoutId id="2147484858" r:id="rId53"/>
    <p:sldLayoutId id="2147484859" r:id="rId54"/>
    <p:sldLayoutId id="2147484860" r:id="rId55"/>
    <p:sldLayoutId id="2147484861" r:id="rId56"/>
    <p:sldLayoutId id="2147484862" r:id="rId57"/>
    <p:sldLayoutId id="2147484863" r:id="rId58"/>
    <p:sldLayoutId id="2147484864" r:id="rId59"/>
    <p:sldLayoutId id="2147484865" r:id="rId60"/>
    <p:sldLayoutId id="2147484866" r:id="rId61"/>
    <p:sldLayoutId id="2147484867" r:id="rId62"/>
    <p:sldLayoutId id="2147484868" r:id="rId63"/>
    <p:sldLayoutId id="2147484869" r:id="rId64"/>
    <p:sldLayoutId id="2147484870" r:id="rId65"/>
    <p:sldLayoutId id="2147484871" r:id="rId66"/>
    <p:sldLayoutId id="2147484872" r:id="rId67"/>
    <p:sldLayoutId id="2147484873" r:id="rId68"/>
    <p:sldLayoutId id="2147484874" r:id="rId69"/>
    <p:sldLayoutId id="2147484875" r:id="rId70"/>
    <p:sldLayoutId id="2147484876" r:id="rId71"/>
    <p:sldLayoutId id="2147484877" r:id="rId72"/>
    <p:sldLayoutId id="2147484878" r:id="rId73"/>
    <p:sldLayoutId id="2147484879" r:id="rId74"/>
    <p:sldLayoutId id="2147484880" r:id="rId75"/>
    <p:sldLayoutId id="2147484881" r:id="rId76"/>
    <p:sldLayoutId id="2147484882" r:id="rId77"/>
    <p:sldLayoutId id="2147484883" r:id="rId78"/>
    <p:sldLayoutId id="2147484884" r:id="rId79"/>
    <p:sldLayoutId id="2147484885" r:id="rId80"/>
    <p:sldLayoutId id="2147484886" r:id="rId81"/>
    <p:sldLayoutId id="2147484887" r:id="rId82"/>
    <p:sldLayoutId id="2147484888" r:id="rId83"/>
    <p:sldLayoutId id="2147484889" r:id="rId8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88.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1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8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2.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84.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2.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svg"/><Relationship Id="rId2" Type="http://schemas.openxmlformats.org/officeDocument/2006/relationships/notesSlide" Target="../notesSlides/notesSlide13.xml"/><Relationship Id="rId1" Type="http://schemas.openxmlformats.org/officeDocument/2006/relationships/slideLayout" Target="../slideLayouts/slideLayout88.xml"/><Relationship Id="rId6" Type="http://schemas.openxmlformats.org/officeDocument/2006/relationships/image" Target="../media/image95.sv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9.xml"/></Relationships>
</file>

<file path=ppt/slides/_rels/slide17.xml.rels><?xml version="1.0" encoding="UTF-8" standalone="yes"?>
<Relationships xmlns="http://schemas.openxmlformats.org/package/2006/relationships"><Relationship Id="rId3" Type="http://schemas.openxmlformats.org/officeDocument/2006/relationships/hyperlink" Target="https://aka.ms/fabric-lakehouse" TargetMode="External"/><Relationship Id="rId2" Type="http://schemas.openxmlformats.org/officeDocument/2006/relationships/notesSlide" Target="../notesSlides/notesSlide17.xml"/><Relationship Id="rId1" Type="http://schemas.openxmlformats.org/officeDocument/2006/relationships/slideLayout" Target="../slideLayouts/slideLayout97.xml"/><Relationship Id="rId5" Type="http://schemas.openxmlformats.org/officeDocument/2006/relationships/image" Target="../media/image73.sv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1.xml"/><Relationship Id="rId1" Type="http://schemas.openxmlformats.org/officeDocument/2006/relationships/slideLayout" Target="../slideLayouts/slideLayout79.xml"/></Relationships>
</file>

<file path=ppt/slides/_rels/slide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8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6.xml.rels><?xml version="1.0" encoding="UTF-8" standalone="yes"?>
<Relationships xmlns="http://schemas.openxmlformats.org/package/2006/relationships"><Relationship Id="rId3" Type="http://schemas.openxmlformats.org/officeDocument/2006/relationships/hyperlink" Target="https://aka.ms/fabric-dataflow" TargetMode="External"/><Relationship Id="rId2" Type="http://schemas.openxmlformats.org/officeDocument/2006/relationships/notesSlide" Target="../notesSlides/notesSlide25.xml"/><Relationship Id="rId1" Type="http://schemas.openxmlformats.org/officeDocument/2006/relationships/slideLayout" Target="../slideLayouts/slideLayout97.xml"/><Relationship Id="rId5" Type="http://schemas.openxmlformats.org/officeDocument/2006/relationships/image" Target="../media/image73.sv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9.xml"/></Relationships>
</file>

<file path=ppt/slides/_rels/slide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8.xml"/><Relationship Id="rId1" Type="http://schemas.openxmlformats.org/officeDocument/2006/relationships/slideLayout" Target="../slideLayouts/slideLayout88.xml"/><Relationship Id="rId4" Type="http://schemas.openxmlformats.org/officeDocument/2006/relationships/image" Target="../media/image10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8.xml"/></Relationships>
</file>

<file path=ppt/slides/_rels/slide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88.xml"/></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7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35.xml.rels><?xml version="1.0" encoding="UTF-8" standalone="yes"?>
<Relationships xmlns="http://schemas.openxmlformats.org/package/2006/relationships"><Relationship Id="rId3" Type="http://schemas.openxmlformats.org/officeDocument/2006/relationships/hyperlink" Target="https://aka.ms/fabric-pipeline" TargetMode="External"/><Relationship Id="rId2" Type="http://schemas.openxmlformats.org/officeDocument/2006/relationships/notesSlide" Target="../notesSlides/notesSlide33.xml"/><Relationship Id="rId1" Type="http://schemas.openxmlformats.org/officeDocument/2006/relationships/slideLayout" Target="../slideLayouts/slideLayout97.xml"/><Relationship Id="rId5" Type="http://schemas.openxmlformats.org/officeDocument/2006/relationships/image" Target="../media/image73.sv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4.xml"/></Relationships>
</file>

<file path=ppt/slides/_rels/slide3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64.xml"/></Relationships>
</file>

<file path=ppt/slides/_rels/slide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7.xml"/><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88.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svg"/><Relationship Id="rId9" Type="http://schemas.openxmlformats.org/officeDocument/2006/relationships/image" Target="../media/image56.png"/></Relationships>
</file>

<file path=ppt/slides/_rels/slide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8.xml"/><Relationship Id="rId1" Type="http://schemas.openxmlformats.org/officeDocument/2006/relationships/slideLayout" Target="../slideLayouts/slideLayout65.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65.xml"/><Relationship Id="rId4" Type="http://schemas.openxmlformats.org/officeDocument/2006/relationships/image" Target="../media/image118.png"/></Relationships>
</file>

<file path=ppt/slides/_rels/slide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0.xml"/><Relationship Id="rId1" Type="http://schemas.openxmlformats.org/officeDocument/2006/relationships/slideLayout" Target="../slideLayouts/slideLayout88.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4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79.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5.xml"/></Relationships>
</file>

<file path=ppt/slides/_rels/slide4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4.xml"/><Relationship Id="rId1" Type="http://schemas.openxmlformats.org/officeDocument/2006/relationships/slideLayout" Target="../slideLayouts/slideLayout79.xml"/><Relationship Id="rId4" Type="http://schemas.openxmlformats.org/officeDocument/2006/relationships/image" Target="../media/image12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5.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5.xml"/><Relationship Id="rId16" Type="http://schemas.openxmlformats.org/officeDocument/2006/relationships/image" Target="../media/image71.png"/><Relationship Id="rId1" Type="http://schemas.openxmlformats.org/officeDocument/2006/relationships/slideLayout" Target="../slideLayouts/slideLayout88.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sv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 Id="rId14" Type="http://schemas.openxmlformats.org/officeDocument/2006/relationships/image" Target="../media/image69.png"/></Relationships>
</file>

<file path=ppt/slides/_rels/slide50.xml.rels><?xml version="1.0" encoding="UTF-8" standalone="yes"?>
<Relationships xmlns="http://schemas.openxmlformats.org/package/2006/relationships"><Relationship Id="rId3" Type="http://schemas.openxmlformats.org/officeDocument/2006/relationships/hyperlink" Target="https://aka.ms/fabric-spark" TargetMode="External"/><Relationship Id="rId2" Type="http://schemas.openxmlformats.org/officeDocument/2006/relationships/notesSlide" Target="../notesSlides/notesSlide47.xml"/><Relationship Id="rId1" Type="http://schemas.openxmlformats.org/officeDocument/2006/relationships/slideLayout" Target="../slideLayouts/slideLayout97.xml"/><Relationship Id="rId5" Type="http://schemas.openxmlformats.org/officeDocument/2006/relationships/image" Target="../media/image73.sv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7.xml"/></Relationships>
</file>

<file path=ppt/slides/_rels/slide8.xml.rels><?xml version="1.0" encoding="UTF-8" standalone="yes"?>
<Relationships xmlns="http://schemas.openxmlformats.org/package/2006/relationships"><Relationship Id="rId3" Type="http://schemas.openxmlformats.org/officeDocument/2006/relationships/hyperlink" Target="https://aka.ms/fabric-intro" TargetMode="External"/><Relationship Id="rId2" Type="http://schemas.openxmlformats.org/officeDocument/2006/relationships/notesSlide" Target="../notesSlides/notesSlide8.xml"/><Relationship Id="rId1" Type="http://schemas.openxmlformats.org/officeDocument/2006/relationships/slideLayout" Target="../slideLayouts/slideLayout97.xml"/><Relationship Id="rId5" Type="http://schemas.openxmlformats.org/officeDocument/2006/relationships/image" Target="../media/image73.svg"/><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DP-600: Microsoft Fabric Analytics Engineer</a:t>
            </a:r>
          </a:p>
        </p:txBody>
      </p:sp>
      <p:sp>
        <p:nvSpPr>
          <p:cNvPr id="7" name="Text Placeholder 6">
            <a:extLst>
              <a:ext uri="{FF2B5EF4-FFF2-40B4-BE49-F238E27FC236}">
                <a16:creationId xmlns:a16="http://schemas.microsoft.com/office/drawing/2014/main" id="{78C0D371-93BE-2AFB-AFE7-725543F08FAA}"/>
              </a:ext>
            </a:extLst>
          </p:cNvPr>
          <p:cNvSpPr>
            <a:spLocks noGrp="1"/>
          </p:cNvSpPr>
          <p:nvPr>
            <p:ph type="body" sz="quarter" idx="13"/>
          </p:nvPr>
        </p:nvSpPr>
        <p:spPr/>
        <p:txBody>
          <a:bodyPr/>
          <a:lstStyle/>
          <a:p>
            <a:r>
              <a:rPr lang="en-IN" dirty="0"/>
              <a:t>Day 1</a:t>
            </a:r>
          </a:p>
        </p:txBody>
      </p:sp>
    </p:spTree>
    <p:extLst>
      <p:ext uri="{BB962C8B-B14F-4D97-AF65-F5344CB8AC3E}">
        <p14:creationId xmlns:p14="http://schemas.microsoft.com/office/powerpoint/2010/main" val="1046273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75">
            <a:extLst>
              <a:ext uri="{FF2B5EF4-FFF2-40B4-BE49-F238E27FC236}">
                <a16:creationId xmlns:a16="http://schemas.microsoft.com/office/drawing/2014/main" id="{B7D058A5-B04C-36B6-ABE0-66AA9EB98447}"/>
              </a:ext>
              <a:ext uri="{C183D7F6-B498-43B3-948B-1728B52AA6E4}">
                <adec:decorative xmlns:adec="http://schemas.microsoft.com/office/drawing/2017/decorative" val="1"/>
              </a:ext>
            </a:extLst>
          </p:cNvPr>
          <p:cNvSpPr>
            <a:spLocks/>
          </p:cNvSpPr>
          <p:nvPr/>
        </p:nvSpPr>
        <p:spPr bwMode="auto">
          <a:xfrm>
            <a:off x="588962" y="1460254"/>
            <a:ext cx="11010900" cy="4811958"/>
          </a:xfrm>
          <a:prstGeom prst="rect">
            <a:avLst/>
          </a:prstGeom>
          <a:solidFill>
            <a:srgbClr val="FFFFFF"/>
          </a:solidFill>
          <a:ln w="38100">
            <a:solidFill>
              <a:schemeClr val="bg1">
                <a:lumMod val="95000"/>
              </a:schemeClr>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17488" indent="-217488" fontAlgn="base">
              <a:spcBef>
                <a:spcPts val="600"/>
              </a:spcBef>
              <a:buFont typeface="Arial" panose="020B0604020202020204" pitchFamily="34" charset="0"/>
              <a:buChar char="•"/>
            </a:pPr>
            <a:endParaRPr lang="en-US" sz="1800" dirty="0">
              <a:cs typeface="Segoe UI Light" panose="020B0502040204020203" pitchFamily="34" charset="0"/>
            </a:endParaRPr>
          </a:p>
        </p:txBody>
      </p:sp>
      <p:sp>
        <p:nvSpPr>
          <p:cNvPr id="2" name="Rounded Rectangle 75">
            <a:extLst>
              <a:ext uri="{FF2B5EF4-FFF2-40B4-BE49-F238E27FC236}">
                <a16:creationId xmlns:a16="http://schemas.microsoft.com/office/drawing/2014/main" id="{8DF30321-AC2C-DE9E-3BCD-E57813176D25}"/>
              </a:ext>
              <a:ext uri="{C183D7F6-B498-43B3-948B-1728B52AA6E4}">
                <adec:decorative xmlns:adec="http://schemas.microsoft.com/office/drawing/2017/decorative" val="0"/>
              </a:ext>
            </a:extLst>
          </p:cNvPr>
          <p:cNvSpPr/>
          <p:nvPr/>
        </p:nvSpPr>
        <p:spPr bwMode="auto">
          <a:xfrm>
            <a:off x="748726" y="4610162"/>
            <a:ext cx="5271074" cy="1523575"/>
          </a:xfrm>
          <a:prstGeom prst="rect">
            <a:avLst/>
          </a:prstGeom>
          <a:solidFill>
            <a:schemeClr val="bg1">
              <a:lumMod val="95000"/>
            </a:schemeClr>
          </a:solidFill>
          <a:ln w="38100">
            <a:noFill/>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17488" indent="-217488" fontAlgn="base">
              <a:spcBef>
                <a:spcPts val="600"/>
              </a:spcBef>
              <a:buSzPct val="90000"/>
              <a:buFont typeface="Arial" panose="020B0604020202020204" pitchFamily="34" charset="0"/>
              <a:buChar char="•"/>
            </a:pPr>
            <a:r>
              <a:rPr lang="en-US" sz="1800" dirty="0">
                <a:cs typeface="Segoe UI Light" panose="020B0502040204020203" pitchFamily="34" charset="0"/>
              </a:rPr>
              <a:t>Scalable, distributed file storage​</a:t>
            </a:r>
          </a:p>
          <a:p>
            <a:pPr marL="217488" indent="-217488" fontAlgn="base">
              <a:spcBef>
                <a:spcPts val="600"/>
              </a:spcBef>
              <a:buSzPct val="90000"/>
              <a:buFont typeface="Arial" panose="020B0604020202020204" pitchFamily="34" charset="0"/>
              <a:buChar char="•"/>
            </a:pPr>
            <a:r>
              <a:rPr lang="en-US" sz="1800" dirty="0">
                <a:cs typeface="Segoe UI Light" panose="020B0502040204020203" pitchFamily="34" charset="0"/>
              </a:rPr>
              <a:t>Flexible schema-on-read semantics​</a:t>
            </a:r>
          </a:p>
          <a:p>
            <a:pPr marL="217488" indent="-217488" fontAlgn="base">
              <a:spcBef>
                <a:spcPts val="600"/>
              </a:spcBef>
              <a:buSzPct val="90000"/>
              <a:buFont typeface="Arial" panose="020B0604020202020204" pitchFamily="34" charset="0"/>
              <a:buChar char="•"/>
            </a:pPr>
            <a:r>
              <a:rPr lang="en-US" sz="1800" dirty="0">
                <a:cs typeface="Segoe UI Light" panose="020B0502040204020203" pitchFamily="34" charset="0"/>
              </a:rPr>
              <a:t>Big data technology compatibility​</a:t>
            </a:r>
          </a:p>
        </p:txBody>
      </p:sp>
      <p:sp>
        <p:nvSpPr>
          <p:cNvPr id="5" name="Rounded Rectangle 75">
            <a:extLst>
              <a:ext uri="{FF2B5EF4-FFF2-40B4-BE49-F238E27FC236}">
                <a16:creationId xmlns:a16="http://schemas.microsoft.com/office/drawing/2014/main" id="{82F0418F-E535-892B-8702-658CF8F567A4}"/>
              </a:ext>
              <a:ext uri="{C183D7F6-B498-43B3-948B-1728B52AA6E4}">
                <adec:decorative xmlns:adec="http://schemas.microsoft.com/office/drawing/2017/decorative" val="0"/>
              </a:ext>
            </a:extLst>
          </p:cNvPr>
          <p:cNvSpPr/>
          <p:nvPr/>
        </p:nvSpPr>
        <p:spPr bwMode="auto">
          <a:xfrm>
            <a:off x="6170688" y="4610162"/>
            <a:ext cx="5272586" cy="1523575"/>
          </a:xfrm>
          <a:prstGeom prst="rect">
            <a:avLst/>
          </a:prstGeom>
          <a:solidFill>
            <a:schemeClr val="bg1">
              <a:lumMod val="95000"/>
            </a:schemeClr>
          </a:solidFill>
          <a:ln w="38100">
            <a:noFill/>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17488" indent="-217488" fontAlgn="base">
              <a:spcBef>
                <a:spcPts val="600"/>
              </a:spcBef>
              <a:buSzPct val="90000"/>
              <a:buFont typeface="Arial" panose="020B0604020202020204" pitchFamily="34" charset="0"/>
              <a:buChar char="•"/>
            </a:pPr>
            <a:r>
              <a:rPr lang="en-US" sz="1800" dirty="0">
                <a:cs typeface="Segoe UI Light" panose="020B0502040204020203" pitchFamily="34" charset="0"/>
              </a:rPr>
              <a:t>Relational schema modeling​</a:t>
            </a:r>
          </a:p>
          <a:p>
            <a:pPr marL="217488" indent="-217488" fontAlgn="base">
              <a:spcBef>
                <a:spcPts val="600"/>
              </a:spcBef>
              <a:buSzPct val="90000"/>
              <a:buFont typeface="Arial" panose="020B0604020202020204" pitchFamily="34" charset="0"/>
              <a:buChar char="•"/>
            </a:pPr>
            <a:r>
              <a:rPr lang="en-US" sz="1800" dirty="0">
                <a:cs typeface="Segoe UI Light" panose="020B0502040204020203" pitchFamily="34" charset="0"/>
              </a:rPr>
              <a:t>SQL-based querying​</a:t>
            </a:r>
          </a:p>
          <a:p>
            <a:pPr marL="217488" indent="-217488" fontAlgn="base">
              <a:spcBef>
                <a:spcPts val="600"/>
              </a:spcBef>
              <a:buSzPct val="90000"/>
              <a:buFont typeface="Arial" panose="020B0604020202020204" pitchFamily="34" charset="0"/>
              <a:buChar char="•"/>
            </a:pPr>
            <a:r>
              <a:rPr lang="en-US" sz="1800" dirty="0">
                <a:cs typeface="Segoe UI Light" panose="020B0502040204020203" pitchFamily="34" charset="0"/>
              </a:rPr>
              <a:t>Proven basis for reporting and analytics​</a:t>
            </a:r>
          </a:p>
        </p:txBody>
      </p:sp>
      <p:sp>
        <p:nvSpPr>
          <p:cNvPr id="3" name="Title 2">
            <a:extLst>
              <a:ext uri="{FF2B5EF4-FFF2-40B4-BE49-F238E27FC236}">
                <a16:creationId xmlns:a16="http://schemas.microsoft.com/office/drawing/2014/main" id="{F348F05E-82B2-EEC6-1400-B2CC64B0FDCB}"/>
              </a:ext>
            </a:extLst>
          </p:cNvPr>
          <p:cNvSpPr>
            <a:spLocks noGrp="1"/>
          </p:cNvSpPr>
          <p:nvPr>
            <p:ph type="title"/>
          </p:nvPr>
        </p:nvSpPr>
        <p:spPr>
          <a:xfrm>
            <a:off x="588262" y="585216"/>
            <a:ext cx="8193024" cy="492443"/>
          </a:xfrm>
        </p:spPr>
        <p:txBody>
          <a:bodyPr/>
          <a:lstStyle/>
          <a:p>
            <a:r>
              <a:rPr lang="en-US" sz="3200" dirty="0"/>
              <a:t>What is a lakehouse?</a:t>
            </a:r>
          </a:p>
        </p:txBody>
      </p:sp>
      <p:grpSp>
        <p:nvGrpSpPr>
          <p:cNvPr id="19" name="Group 18" descr="Data lake icon, featuring a folder with waves at the bottom.">
            <a:extLst>
              <a:ext uri="{FF2B5EF4-FFF2-40B4-BE49-F238E27FC236}">
                <a16:creationId xmlns:a16="http://schemas.microsoft.com/office/drawing/2014/main" id="{7A18D2CB-C15D-C5FC-1D07-56E67F84E475}"/>
              </a:ext>
            </a:extLst>
          </p:cNvPr>
          <p:cNvGrpSpPr/>
          <p:nvPr/>
        </p:nvGrpSpPr>
        <p:grpSpPr>
          <a:xfrm>
            <a:off x="1914067" y="1757804"/>
            <a:ext cx="2940392" cy="1944544"/>
            <a:chOff x="1123950" y="1581150"/>
            <a:chExt cx="3629578" cy="2400318"/>
          </a:xfrm>
        </p:grpSpPr>
        <p:pic>
          <p:nvPicPr>
            <p:cNvPr id="20" name="Graphic 19" descr="Open folder with solid fill">
              <a:extLst>
                <a:ext uri="{FF2B5EF4-FFF2-40B4-BE49-F238E27FC236}">
                  <a16:creationId xmlns:a16="http://schemas.microsoft.com/office/drawing/2014/main" id="{08625979-34F8-87C0-63A9-D723D80D6A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0850" y="1581150"/>
              <a:ext cx="2286000" cy="2286000"/>
            </a:xfrm>
            <a:prstGeom prst="rect">
              <a:avLst/>
            </a:prstGeom>
          </p:spPr>
        </p:pic>
        <p:sp>
          <p:nvSpPr>
            <p:cNvPr id="21" name="Freeform: Shape 20">
              <a:extLst>
                <a:ext uri="{FF2B5EF4-FFF2-40B4-BE49-F238E27FC236}">
                  <a16:creationId xmlns:a16="http://schemas.microsoft.com/office/drawing/2014/main" id="{045FAD9D-82C2-23AD-4F26-7933C5406A40}"/>
                </a:ext>
              </a:extLst>
            </p:cNvPr>
            <p:cNvSpPr/>
            <p:nvPr/>
          </p:nvSpPr>
          <p:spPr bwMode="auto">
            <a:xfrm>
              <a:off x="1123950" y="3105131"/>
              <a:ext cx="3629578" cy="495327"/>
            </a:xfrm>
            <a:custGeom>
              <a:avLst/>
              <a:gdLst>
                <a:gd name="connsiteX0" fmla="*/ 0 w 3629578"/>
                <a:gd name="connsiteY0" fmla="*/ 190519 h 495327"/>
                <a:gd name="connsiteX1" fmla="*/ 368300 w 3629578"/>
                <a:gd name="connsiteY1" fmla="*/ 95269 h 495327"/>
                <a:gd name="connsiteX2" fmla="*/ 882650 w 3629578"/>
                <a:gd name="connsiteY2" fmla="*/ 495319 h 495327"/>
                <a:gd name="connsiteX3" fmla="*/ 1492250 w 3629578"/>
                <a:gd name="connsiteY3" fmla="*/ 107969 h 495327"/>
                <a:gd name="connsiteX4" fmla="*/ 2159000 w 3629578"/>
                <a:gd name="connsiteY4" fmla="*/ 406419 h 495327"/>
                <a:gd name="connsiteX5" fmla="*/ 2908300 w 3629578"/>
                <a:gd name="connsiteY5" fmla="*/ 19 h 495327"/>
                <a:gd name="connsiteX6" fmla="*/ 3562350 w 3629578"/>
                <a:gd name="connsiteY6" fmla="*/ 387369 h 495327"/>
                <a:gd name="connsiteX7" fmla="*/ 3575050 w 3629578"/>
                <a:gd name="connsiteY7" fmla="*/ 393719 h 49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9578" h="495327">
                  <a:moveTo>
                    <a:pt x="0" y="190519"/>
                  </a:moveTo>
                  <a:cubicBezTo>
                    <a:pt x="110596" y="117494"/>
                    <a:pt x="221192" y="44469"/>
                    <a:pt x="368300" y="95269"/>
                  </a:cubicBezTo>
                  <a:cubicBezTo>
                    <a:pt x="515408" y="146069"/>
                    <a:pt x="695325" y="493202"/>
                    <a:pt x="882650" y="495319"/>
                  </a:cubicBezTo>
                  <a:cubicBezTo>
                    <a:pt x="1069975" y="497436"/>
                    <a:pt x="1279525" y="122786"/>
                    <a:pt x="1492250" y="107969"/>
                  </a:cubicBezTo>
                  <a:cubicBezTo>
                    <a:pt x="1704975" y="93152"/>
                    <a:pt x="1922992" y="424411"/>
                    <a:pt x="2159000" y="406419"/>
                  </a:cubicBezTo>
                  <a:cubicBezTo>
                    <a:pt x="2395008" y="388427"/>
                    <a:pt x="2674408" y="3194"/>
                    <a:pt x="2908300" y="19"/>
                  </a:cubicBezTo>
                  <a:cubicBezTo>
                    <a:pt x="3142192" y="-3156"/>
                    <a:pt x="3562350" y="387369"/>
                    <a:pt x="3562350" y="387369"/>
                  </a:cubicBezTo>
                  <a:cubicBezTo>
                    <a:pt x="3673475" y="452986"/>
                    <a:pt x="3624262" y="423352"/>
                    <a:pt x="3575050" y="393719"/>
                  </a:cubicBezTo>
                </a:path>
              </a:pathLst>
            </a:custGeom>
            <a:noFill/>
            <a:ln w="76200" cap="flat" cmpd="sng" algn="ctr">
              <a:solidFill>
                <a:srgbClr val="50E6FF"/>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Shape 21">
              <a:extLst>
                <a:ext uri="{FF2B5EF4-FFF2-40B4-BE49-F238E27FC236}">
                  <a16:creationId xmlns:a16="http://schemas.microsoft.com/office/drawing/2014/main" id="{3C6976A6-1724-D94D-9BE5-165D4315E086}"/>
                </a:ext>
              </a:extLst>
            </p:cNvPr>
            <p:cNvSpPr/>
            <p:nvPr/>
          </p:nvSpPr>
          <p:spPr bwMode="auto">
            <a:xfrm>
              <a:off x="1123950" y="3486141"/>
              <a:ext cx="3629578" cy="495327"/>
            </a:xfrm>
            <a:custGeom>
              <a:avLst/>
              <a:gdLst>
                <a:gd name="connsiteX0" fmla="*/ 0 w 3629578"/>
                <a:gd name="connsiteY0" fmla="*/ 190519 h 495327"/>
                <a:gd name="connsiteX1" fmla="*/ 368300 w 3629578"/>
                <a:gd name="connsiteY1" fmla="*/ 95269 h 495327"/>
                <a:gd name="connsiteX2" fmla="*/ 882650 w 3629578"/>
                <a:gd name="connsiteY2" fmla="*/ 495319 h 495327"/>
                <a:gd name="connsiteX3" fmla="*/ 1492250 w 3629578"/>
                <a:gd name="connsiteY3" fmla="*/ 107969 h 495327"/>
                <a:gd name="connsiteX4" fmla="*/ 2159000 w 3629578"/>
                <a:gd name="connsiteY4" fmla="*/ 406419 h 495327"/>
                <a:gd name="connsiteX5" fmla="*/ 2908300 w 3629578"/>
                <a:gd name="connsiteY5" fmla="*/ 19 h 495327"/>
                <a:gd name="connsiteX6" fmla="*/ 3562350 w 3629578"/>
                <a:gd name="connsiteY6" fmla="*/ 387369 h 495327"/>
                <a:gd name="connsiteX7" fmla="*/ 3575050 w 3629578"/>
                <a:gd name="connsiteY7" fmla="*/ 393719 h 49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9578" h="495327">
                  <a:moveTo>
                    <a:pt x="0" y="190519"/>
                  </a:moveTo>
                  <a:cubicBezTo>
                    <a:pt x="110596" y="117494"/>
                    <a:pt x="221192" y="44469"/>
                    <a:pt x="368300" y="95269"/>
                  </a:cubicBezTo>
                  <a:cubicBezTo>
                    <a:pt x="515408" y="146069"/>
                    <a:pt x="695325" y="493202"/>
                    <a:pt x="882650" y="495319"/>
                  </a:cubicBezTo>
                  <a:cubicBezTo>
                    <a:pt x="1069975" y="497436"/>
                    <a:pt x="1279525" y="122786"/>
                    <a:pt x="1492250" y="107969"/>
                  </a:cubicBezTo>
                  <a:cubicBezTo>
                    <a:pt x="1704975" y="93152"/>
                    <a:pt x="1922992" y="424411"/>
                    <a:pt x="2159000" y="406419"/>
                  </a:cubicBezTo>
                  <a:cubicBezTo>
                    <a:pt x="2395008" y="388427"/>
                    <a:pt x="2674408" y="3194"/>
                    <a:pt x="2908300" y="19"/>
                  </a:cubicBezTo>
                  <a:cubicBezTo>
                    <a:pt x="3142192" y="-3156"/>
                    <a:pt x="3562350" y="387369"/>
                    <a:pt x="3562350" y="387369"/>
                  </a:cubicBezTo>
                  <a:cubicBezTo>
                    <a:pt x="3673475" y="452986"/>
                    <a:pt x="3624262" y="423352"/>
                    <a:pt x="3575050" y="393719"/>
                  </a:cubicBezTo>
                </a:path>
              </a:pathLst>
            </a:custGeom>
            <a:noFill/>
            <a:ln w="76200" cap="flat" cmpd="sng" algn="ctr">
              <a:solidFill>
                <a:srgbClr val="50E6FF"/>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54" name="Text Placeholder 2">
            <a:extLst>
              <a:ext uri="{FF2B5EF4-FFF2-40B4-BE49-F238E27FC236}">
                <a16:creationId xmlns:a16="http://schemas.microsoft.com/office/drawing/2014/main" id="{44FF0DF4-EE5E-C375-9B8B-85021A9565BB}"/>
              </a:ext>
            </a:extLst>
          </p:cNvPr>
          <p:cNvSpPr txBox="1">
            <a:spLocks/>
          </p:cNvSpPr>
          <p:nvPr/>
        </p:nvSpPr>
        <p:spPr>
          <a:xfrm>
            <a:off x="2091929" y="4115974"/>
            <a:ext cx="2584669" cy="34544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2200" b="1" dirty="0">
                <a:latin typeface="+mj-lt"/>
              </a:rPr>
              <a:t>Data </a:t>
            </a:r>
            <a:r>
              <a:rPr lang="en-US" sz="2200" b="1" i="1" dirty="0">
                <a:latin typeface="+mj-lt"/>
              </a:rPr>
              <a:t>Lake</a:t>
            </a:r>
          </a:p>
        </p:txBody>
      </p:sp>
      <p:pic>
        <p:nvPicPr>
          <p:cNvPr id="42" name="Graphic 41" descr="Add with solid fill">
            <a:extLst>
              <a:ext uri="{FF2B5EF4-FFF2-40B4-BE49-F238E27FC236}">
                <a16:creationId xmlns:a16="http://schemas.microsoft.com/office/drawing/2014/main" id="{07505568-843B-CF1A-D948-CC8D331858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49776" y="2613208"/>
            <a:ext cx="690937" cy="690937"/>
          </a:xfrm>
          <a:prstGeom prst="rect">
            <a:avLst/>
          </a:prstGeom>
        </p:spPr>
      </p:pic>
      <p:pic>
        <p:nvPicPr>
          <p:cNvPr id="29" name="Picture 28" descr="Data warehouse icon, featuring a cylindrical server icon with a star schema diagram layered on top.">
            <a:extLst>
              <a:ext uri="{FF2B5EF4-FFF2-40B4-BE49-F238E27FC236}">
                <a16:creationId xmlns:a16="http://schemas.microsoft.com/office/drawing/2014/main" id="{F91DE323-D835-4320-6ADC-9701E68303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8424" y="1639388"/>
            <a:ext cx="2557114" cy="2181376"/>
          </a:xfrm>
          <a:prstGeom prst="rect">
            <a:avLst/>
          </a:prstGeom>
        </p:spPr>
      </p:pic>
      <p:sp>
        <p:nvSpPr>
          <p:cNvPr id="55" name="Text Placeholder 2">
            <a:extLst>
              <a:ext uri="{FF2B5EF4-FFF2-40B4-BE49-F238E27FC236}">
                <a16:creationId xmlns:a16="http://schemas.microsoft.com/office/drawing/2014/main" id="{BEB76A36-8AAA-DDC3-8C5B-BEDB25187FFA}"/>
              </a:ext>
            </a:extLst>
          </p:cNvPr>
          <p:cNvSpPr txBox="1">
            <a:spLocks/>
          </p:cNvSpPr>
          <p:nvPr/>
        </p:nvSpPr>
        <p:spPr>
          <a:xfrm>
            <a:off x="7514647" y="4115974"/>
            <a:ext cx="2584669" cy="34544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2200" b="1" dirty="0">
                <a:latin typeface="+mj-lt"/>
              </a:rPr>
              <a:t>Data Ware</a:t>
            </a:r>
            <a:r>
              <a:rPr lang="en-US" sz="2200" b="1" i="1" dirty="0">
                <a:latin typeface="+mj-lt"/>
              </a:rPr>
              <a:t>house</a:t>
            </a:r>
          </a:p>
        </p:txBody>
      </p:sp>
    </p:spTree>
    <p:extLst>
      <p:ext uri="{BB962C8B-B14F-4D97-AF65-F5344CB8AC3E}">
        <p14:creationId xmlns:p14="http://schemas.microsoft.com/office/powerpoint/2010/main" val="34598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250" fill="hold"/>
                                        <p:tgtEl>
                                          <p:spTgt spid="5"/>
                                        </p:tgtEl>
                                        <p:attrNameLst>
                                          <p:attrName>ppt_x</p:attrName>
                                        </p:attrNameLst>
                                      </p:cBhvr>
                                      <p:tavLst>
                                        <p:tav tm="0">
                                          <p:val>
                                            <p:strVal val="#ppt_x"/>
                                          </p:val>
                                        </p:tav>
                                        <p:tav tm="100000">
                                          <p:val>
                                            <p:strVal val="#ppt_x"/>
                                          </p:val>
                                        </p:tav>
                                      </p:tavLst>
                                    </p:anim>
                                    <p:anim calcmode="lin" valueType="num">
                                      <p:cBhvr additive="base">
                                        <p:cTn id="12"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A0D9BD-052C-C8C3-8D34-74708FE9AFEC}"/>
              </a:ext>
              <a:ext uri="{C183D7F6-B498-43B3-948B-1728B52AA6E4}">
                <adec:decorative xmlns:adec="http://schemas.microsoft.com/office/drawing/2017/decorative" val="1"/>
              </a:ext>
            </a:extLst>
          </p:cNvPr>
          <p:cNvSpPr/>
          <p:nvPr/>
        </p:nvSpPr>
        <p:spPr bwMode="auto">
          <a:xfrm>
            <a:off x="579438" y="1289050"/>
            <a:ext cx="11020424" cy="4983734"/>
          </a:xfrm>
          <a:prstGeom prst="rect">
            <a:avLst/>
          </a:prstGeom>
          <a:solidFill>
            <a:srgbClr val="FFFFFF"/>
          </a:solidFill>
          <a:ln w="38100">
            <a:solidFill>
              <a:schemeClr val="bg1">
                <a:lumMod val="95000"/>
              </a:schemeClr>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F348F05E-82B2-EEC6-1400-B2CC64B0FDCB}"/>
              </a:ext>
            </a:extLst>
          </p:cNvPr>
          <p:cNvSpPr>
            <a:spLocks noGrp="1"/>
          </p:cNvSpPr>
          <p:nvPr>
            <p:ph type="title"/>
          </p:nvPr>
        </p:nvSpPr>
        <p:spPr>
          <a:xfrm>
            <a:off x="1206500" y="585216"/>
            <a:ext cx="10393362" cy="492443"/>
          </a:xfrm>
        </p:spPr>
        <p:txBody>
          <a:bodyPr/>
          <a:lstStyle/>
          <a:p>
            <a:r>
              <a:rPr lang="en-US" sz="3200" dirty="0"/>
              <a:t>Work with a Fabric lakehouse</a:t>
            </a:r>
          </a:p>
        </p:txBody>
      </p:sp>
      <p:pic>
        <p:nvPicPr>
          <p:cNvPr id="2050" name="Picture 2">
            <a:extLst>
              <a:ext uri="{FF2B5EF4-FFF2-40B4-BE49-F238E27FC236}">
                <a16:creationId xmlns:a16="http://schemas.microsoft.com/office/drawing/2014/main" id="{CFAF404B-7789-6DB3-0819-035F173AD3FD}"/>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694" y="546480"/>
            <a:ext cx="510857" cy="5118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creenshot of the Fabric UI displaying a lakehouse, SQL endpoint, and dataset in the Fabric workspace.">
            <a:extLst>
              <a:ext uri="{FF2B5EF4-FFF2-40B4-BE49-F238E27FC236}">
                <a16:creationId xmlns:a16="http://schemas.microsoft.com/office/drawing/2014/main" id="{E8401459-FEC4-9A06-8C8A-5E2FBCAB9F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382" y="1456654"/>
            <a:ext cx="9272248" cy="4648526"/>
          </a:xfrm>
          <a:prstGeom prst="rect">
            <a:avLst/>
          </a:prstGeom>
          <a:effectLst/>
        </p:spPr>
      </p:pic>
      <p:grpSp>
        <p:nvGrpSpPr>
          <p:cNvPr id="10" name="Lakehouse" descr="Screenshot of the lakehouse UI.">
            <a:extLst>
              <a:ext uri="{FF2B5EF4-FFF2-40B4-BE49-F238E27FC236}">
                <a16:creationId xmlns:a16="http://schemas.microsoft.com/office/drawing/2014/main" id="{B6CB2EE2-19C0-16D0-1443-A155BFC3007F}"/>
              </a:ext>
            </a:extLst>
          </p:cNvPr>
          <p:cNvGrpSpPr/>
          <p:nvPr/>
        </p:nvGrpSpPr>
        <p:grpSpPr>
          <a:xfrm>
            <a:off x="2824480" y="1508912"/>
            <a:ext cx="8200015" cy="4544010"/>
            <a:chOff x="2788355" y="1388865"/>
            <a:chExt cx="9207366" cy="5102231"/>
          </a:xfrm>
        </p:grpSpPr>
        <p:pic>
          <p:nvPicPr>
            <p:cNvPr id="6" name="Lakhouse Data">
              <a:extLst>
                <a:ext uri="{FF2B5EF4-FFF2-40B4-BE49-F238E27FC236}">
                  <a16:creationId xmlns:a16="http://schemas.microsoft.com/office/drawing/2014/main" id="{D3DAC1D7-2AD7-7281-15DB-79C489C55BB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781712" y="1388865"/>
              <a:ext cx="8214009" cy="5102231"/>
            </a:xfrm>
            <a:prstGeom prst="rect">
              <a:avLst/>
            </a:prstGeom>
            <a:effectLst>
              <a:outerShdw blurRad="50800" dist="25400" dir="2700000" algn="tl" rotWithShape="0">
                <a:prstClr val="black">
                  <a:alpha val="40000"/>
                </a:prstClr>
              </a:outerShdw>
            </a:effectLst>
          </p:spPr>
        </p:pic>
        <p:sp>
          <p:nvSpPr>
            <p:cNvPr id="7" name="Arrow: Right 6">
              <a:extLst>
                <a:ext uri="{FF2B5EF4-FFF2-40B4-BE49-F238E27FC236}">
                  <a16:creationId xmlns:a16="http://schemas.microsoft.com/office/drawing/2014/main" id="{9BFED8D2-9BAF-3C9B-6DEF-C5913AF896EB}"/>
                </a:ext>
              </a:extLst>
            </p:cNvPr>
            <p:cNvSpPr/>
            <p:nvPr/>
          </p:nvSpPr>
          <p:spPr bwMode="auto">
            <a:xfrm>
              <a:off x="2788355" y="2757957"/>
              <a:ext cx="1280211" cy="190290"/>
            </a:xfrm>
            <a:prstGeom prst="rightArrow">
              <a:avLst/>
            </a:prstGeom>
            <a:solidFill>
              <a:srgbClr val="076D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SQL Endpoint" descr="Screenshot of the SQL endpoint UI in Fabric.">
            <a:extLst>
              <a:ext uri="{FF2B5EF4-FFF2-40B4-BE49-F238E27FC236}">
                <a16:creationId xmlns:a16="http://schemas.microsoft.com/office/drawing/2014/main" id="{DFF21454-2316-9B0D-8F69-17E78E63C614}"/>
              </a:ext>
            </a:extLst>
          </p:cNvPr>
          <p:cNvGrpSpPr/>
          <p:nvPr/>
        </p:nvGrpSpPr>
        <p:grpSpPr>
          <a:xfrm>
            <a:off x="2936240" y="1508912"/>
            <a:ext cx="8504898" cy="4544010"/>
            <a:chOff x="2886771" y="1388864"/>
            <a:chExt cx="9549704" cy="5102231"/>
          </a:xfrm>
        </p:grpSpPr>
        <p:pic>
          <p:nvPicPr>
            <p:cNvPr id="12" name="Picture 11">
              <a:extLst>
                <a:ext uri="{FF2B5EF4-FFF2-40B4-BE49-F238E27FC236}">
                  <a16:creationId xmlns:a16="http://schemas.microsoft.com/office/drawing/2014/main" id="{63A342AA-3580-5CDA-DCBD-94AD7EA4925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781712" y="1388864"/>
              <a:ext cx="8654763" cy="5102231"/>
            </a:xfrm>
            <a:prstGeom prst="rect">
              <a:avLst/>
            </a:prstGeom>
            <a:effectLst>
              <a:outerShdw blurRad="50800" dist="25400" dir="2700000" algn="tl" rotWithShape="0">
                <a:prstClr val="black">
                  <a:alpha val="40000"/>
                </a:prstClr>
              </a:outerShdw>
            </a:effectLst>
          </p:spPr>
        </p:pic>
        <p:sp>
          <p:nvSpPr>
            <p:cNvPr id="13" name="Arrow: Right 12">
              <a:extLst>
                <a:ext uri="{FF2B5EF4-FFF2-40B4-BE49-F238E27FC236}">
                  <a16:creationId xmlns:a16="http://schemas.microsoft.com/office/drawing/2014/main" id="{002D01FE-A6E4-B1FD-A2DC-3B16B33239CA}"/>
                </a:ext>
              </a:extLst>
            </p:cNvPr>
            <p:cNvSpPr/>
            <p:nvPr/>
          </p:nvSpPr>
          <p:spPr bwMode="auto">
            <a:xfrm>
              <a:off x="2886771" y="2508988"/>
              <a:ext cx="1181795" cy="190290"/>
            </a:xfrm>
            <a:prstGeom prst="rightArrow">
              <a:avLst/>
            </a:prstGeom>
            <a:solidFill>
              <a:srgbClr val="076D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Dataset" descr="Screenshot of the dataset options in the Fabric UI.">
            <a:extLst>
              <a:ext uri="{FF2B5EF4-FFF2-40B4-BE49-F238E27FC236}">
                <a16:creationId xmlns:a16="http://schemas.microsoft.com/office/drawing/2014/main" id="{99FCBED0-9D32-8FD4-DC02-3C8BA5E39409}"/>
              </a:ext>
              <a:ext uri="{C183D7F6-B498-43B3-948B-1728B52AA6E4}">
                <adec:decorative xmlns:adec="http://schemas.microsoft.com/office/drawing/2017/decorative" val="0"/>
              </a:ext>
            </a:extLst>
          </p:cNvPr>
          <p:cNvGrpSpPr/>
          <p:nvPr/>
        </p:nvGrpSpPr>
        <p:grpSpPr>
          <a:xfrm>
            <a:off x="3017520" y="1456654"/>
            <a:ext cx="8399503" cy="4622258"/>
            <a:chOff x="3005109" y="1359684"/>
            <a:chExt cx="9431365" cy="5190091"/>
          </a:xfrm>
          <a:effectLst/>
        </p:grpSpPr>
        <p:pic>
          <p:nvPicPr>
            <p:cNvPr id="16" name="Picture 15">
              <a:extLst>
                <a:ext uri="{FF2B5EF4-FFF2-40B4-BE49-F238E27FC236}">
                  <a16:creationId xmlns:a16="http://schemas.microsoft.com/office/drawing/2014/main" id="{B3F731F7-3120-7FE9-78A9-2C6FA4B0BE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0615" y="1359684"/>
              <a:ext cx="8695859" cy="5190091"/>
            </a:xfrm>
            <a:prstGeom prst="rect">
              <a:avLst/>
            </a:prstGeom>
            <a:effectLst/>
          </p:spPr>
        </p:pic>
        <p:sp>
          <p:nvSpPr>
            <p:cNvPr id="17" name="Arrow: Right 16">
              <a:extLst>
                <a:ext uri="{FF2B5EF4-FFF2-40B4-BE49-F238E27FC236}">
                  <a16:creationId xmlns:a16="http://schemas.microsoft.com/office/drawing/2014/main" id="{980A3F09-149B-CB4A-EC91-97BA8D61A3CD}"/>
                </a:ext>
              </a:extLst>
            </p:cNvPr>
            <p:cNvSpPr/>
            <p:nvPr/>
          </p:nvSpPr>
          <p:spPr bwMode="auto">
            <a:xfrm>
              <a:off x="3005109" y="2273944"/>
              <a:ext cx="1063457" cy="190290"/>
            </a:xfrm>
            <a:prstGeom prst="rightArrow">
              <a:avLst/>
            </a:prstGeom>
            <a:solidFill>
              <a:srgbClr val="076D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5728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E8228-7A39-1D9C-42B2-DC3236F5CDE0}"/>
              </a:ext>
            </a:extLst>
          </p:cNvPr>
          <p:cNvSpPr>
            <a:spLocks noGrp="1"/>
          </p:cNvSpPr>
          <p:nvPr>
            <p:ph type="title"/>
          </p:nvPr>
        </p:nvSpPr>
        <p:spPr>
          <a:xfrm>
            <a:off x="588262" y="585216"/>
            <a:ext cx="8193024" cy="492443"/>
          </a:xfrm>
        </p:spPr>
        <p:txBody>
          <a:bodyPr/>
          <a:lstStyle/>
          <a:p>
            <a:r>
              <a:rPr lang="en-US" sz="3200" dirty="0"/>
              <a:t>Load data into a lakehouse</a:t>
            </a:r>
          </a:p>
        </p:txBody>
      </p:sp>
      <p:sp>
        <p:nvSpPr>
          <p:cNvPr id="67" name="TextBox 66">
            <a:extLst>
              <a:ext uri="{FF2B5EF4-FFF2-40B4-BE49-F238E27FC236}">
                <a16:creationId xmlns:a16="http://schemas.microsoft.com/office/drawing/2014/main" id="{3B995517-DADB-F9C6-A5B8-3E655A5730CA}"/>
              </a:ext>
            </a:extLst>
          </p:cNvPr>
          <p:cNvSpPr txBox="1"/>
          <p:nvPr/>
        </p:nvSpPr>
        <p:spPr>
          <a:xfrm>
            <a:off x="895264" y="1483895"/>
            <a:ext cx="9971696" cy="369332"/>
          </a:xfrm>
          <a:prstGeom prst="rect">
            <a:avLst/>
          </a:prstGeom>
          <a:noFill/>
        </p:spPr>
        <p:txBody>
          <a:bodyPr wrap="square" lIns="0" tIns="0" rIns="0" bIns="0" rtlCol="0">
            <a:spAutoFit/>
          </a:bodyPr>
          <a:lstStyle/>
          <a:p>
            <a:pPr algn="l"/>
            <a:r>
              <a:rPr lang="en-US" sz="2400" dirty="0"/>
              <a:t>Ingest and connect to data sources to transform and load for analytics.</a:t>
            </a:r>
          </a:p>
        </p:txBody>
      </p:sp>
      <p:pic>
        <p:nvPicPr>
          <p:cNvPr id="12" name="Graphic 11" descr="Notebooks icon">
            <a:extLst>
              <a:ext uri="{FF2B5EF4-FFF2-40B4-BE49-F238E27FC236}">
                <a16:creationId xmlns:a16="http://schemas.microsoft.com/office/drawing/2014/main" id="{C1964575-4B0D-8034-707F-BC131DA4C1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1393" y="2808971"/>
            <a:ext cx="1261311" cy="1261311"/>
          </a:xfrm>
          <a:prstGeom prst="rect">
            <a:avLst/>
          </a:prstGeom>
        </p:spPr>
      </p:pic>
      <p:sp>
        <p:nvSpPr>
          <p:cNvPr id="30" name="Text Placeholder 29">
            <a:extLst>
              <a:ext uri="{FF2B5EF4-FFF2-40B4-BE49-F238E27FC236}">
                <a16:creationId xmlns:a16="http://schemas.microsoft.com/office/drawing/2014/main" id="{40ADCE40-E9ED-2E29-D14C-0090227C3274}"/>
              </a:ext>
            </a:extLst>
          </p:cNvPr>
          <p:cNvSpPr>
            <a:spLocks noGrp="1"/>
          </p:cNvSpPr>
          <p:nvPr>
            <p:ph type="body" sz="quarter" idx="16"/>
          </p:nvPr>
        </p:nvSpPr>
        <p:spPr>
          <a:xfrm>
            <a:off x="584200" y="4575104"/>
            <a:ext cx="2535699" cy="369332"/>
          </a:xfrm>
        </p:spPr>
        <p:txBody>
          <a:bodyPr/>
          <a:lstStyle/>
          <a:p>
            <a:pPr algn="ctr"/>
            <a:r>
              <a:rPr lang="en-US" sz="2400" dirty="0"/>
              <a:t>Notebooks</a:t>
            </a:r>
          </a:p>
        </p:txBody>
      </p:sp>
      <p:pic>
        <p:nvPicPr>
          <p:cNvPr id="8" name="Graphic 7" descr="Dataflow Gen2 icon">
            <a:extLst>
              <a:ext uri="{FF2B5EF4-FFF2-40B4-BE49-F238E27FC236}">
                <a16:creationId xmlns:a16="http://schemas.microsoft.com/office/drawing/2014/main" id="{45E280A0-E2F2-7DE9-D5BA-AF163C1B9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19202" y="2740357"/>
            <a:ext cx="1398538" cy="1398538"/>
          </a:xfrm>
          <a:prstGeom prst="rect">
            <a:avLst/>
          </a:prstGeom>
        </p:spPr>
      </p:pic>
      <p:sp>
        <p:nvSpPr>
          <p:cNvPr id="32" name="Text Placeholder 31">
            <a:extLst>
              <a:ext uri="{FF2B5EF4-FFF2-40B4-BE49-F238E27FC236}">
                <a16:creationId xmlns:a16="http://schemas.microsoft.com/office/drawing/2014/main" id="{840D9029-341B-B867-0F60-B5E1A44AB6A4}"/>
              </a:ext>
            </a:extLst>
          </p:cNvPr>
          <p:cNvSpPr>
            <a:spLocks noGrp="1"/>
          </p:cNvSpPr>
          <p:nvPr>
            <p:ph type="body" sz="quarter" idx="22"/>
          </p:nvPr>
        </p:nvSpPr>
        <p:spPr>
          <a:xfrm>
            <a:off x="3413125" y="4575104"/>
            <a:ext cx="2534111" cy="369332"/>
          </a:xfrm>
        </p:spPr>
        <p:txBody>
          <a:bodyPr/>
          <a:lstStyle/>
          <a:p>
            <a:pPr algn="ctr"/>
            <a:r>
              <a:rPr lang="en-US" sz="2400" dirty="0"/>
              <a:t>Dataflows Gen2</a:t>
            </a:r>
          </a:p>
        </p:txBody>
      </p:sp>
      <p:pic>
        <p:nvPicPr>
          <p:cNvPr id="10" name="Graphic 9" descr="Data Pipeline icon">
            <a:extLst>
              <a:ext uri="{FF2B5EF4-FFF2-40B4-BE49-F238E27FC236}">
                <a16:creationId xmlns:a16="http://schemas.microsoft.com/office/drawing/2014/main" id="{516EF698-0233-17BA-7376-D6F3431B2B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31038" y="2808970"/>
            <a:ext cx="1261312" cy="1261312"/>
          </a:xfrm>
          <a:prstGeom prst="rect">
            <a:avLst/>
          </a:prstGeom>
        </p:spPr>
      </p:pic>
      <p:sp>
        <p:nvSpPr>
          <p:cNvPr id="33" name="Text Placeholder 32">
            <a:extLst>
              <a:ext uri="{FF2B5EF4-FFF2-40B4-BE49-F238E27FC236}">
                <a16:creationId xmlns:a16="http://schemas.microsoft.com/office/drawing/2014/main" id="{ADFFBEFA-5F38-8518-46FD-858B0A82E5FA}"/>
              </a:ext>
            </a:extLst>
          </p:cNvPr>
          <p:cNvSpPr>
            <a:spLocks noGrp="1"/>
          </p:cNvSpPr>
          <p:nvPr>
            <p:ph type="body" sz="quarter" idx="24"/>
          </p:nvPr>
        </p:nvSpPr>
        <p:spPr>
          <a:xfrm>
            <a:off x="6240462" y="4575104"/>
            <a:ext cx="2534111" cy="369332"/>
          </a:xfrm>
        </p:spPr>
        <p:txBody>
          <a:bodyPr/>
          <a:lstStyle/>
          <a:p>
            <a:pPr algn="ctr"/>
            <a:r>
              <a:rPr lang="en-US" sz="2400" dirty="0"/>
              <a:t>Pipelines</a:t>
            </a:r>
          </a:p>
        </p:txBody>
      </p:sp>
      <p:pic>
        <p:nvPicPr>
          <p:cNvPr id="60" name="Graphic 59" descr="Shortcut icon">
            <a:extLst>
              <a:ext uri="{FF2B5EF4-FFF2-40B4-BE49-F238E27FC236}">
                <a16:creationId xmlns:a16="http://schemas.microsoft.com/office/drawing/2014/main" id="{AFED6EFE-7AFF-4AB2-C3D5-FF06230168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05648" y="2808970"/>
            <a:ext cx="1261312" cy="1261312"/>
          </a:xfrm>
          <a:prstGeom prst="rect">
            <a:avLst/>
          </a:prstGeom>
        </p:spPr>
      </p:pic>
      <p:sp>
        <p:nvSpPr>
          <p:cNvPr id="34" name="Text Placeholder 33">
            <a:extLst>
              <a:ext uri="{FF2B5EF4-FFF2-40B4-BE49-F238E27FC236}">
                <a16:creationId xmlns:a16="http://schemas.microsoft.com/office/drawing/2014/main" id="{8D5F256E-D9E4-47A9-2549-465D43AA7823}"/>
              </a:ext>
            </a:extLst>
          </p:cNvPr>
          <p:cNvSpPr>
            <a:spLocks noGrp="1"/>
          </p:cNvSpPr>
          <p:nvPr>
            <p:ph type="body" sz="quarter" idx="26"/>
          </p:nvPr>
        </p:nvSpPr>
        <p:spPr>
          <a:xfrm>
            <a:off x="9076259" y="4575104"/>
            <a:ext cx="2534111" cy="369332"/>
          </a:xfrm>
        </p:spPr>
        <p:txBody>
          <a:bodyPr/>
          <a:lstStyle/>
          <a:p>
            <a:pPr algn="ctr"/>
            <a:r>
              <a:rPr lang="en-US" sz="2400" dirty="0"/>
              <a:t>Shortcuts</a:t>
            </a:r>
          </a:p>
        </p:txBody>
      </p:sp>
    </p:spTree>
    <p:extLst>
      <p:ext uri="{BB962C8B-B14F-4D97-AF65-F5344CB8AC3E}">
        <p14:creationId xmlns:p14="http://schemas.microsoft.com/office/powerpoint/2010/main" val="152534993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48F05E-82B2-EEC6-1400-B2CC64B0FDCB}"/>
              </a:ext>
            </a:extLst>
          </p:cNvPr>
          <p:cNvSpPr>
            <a:spLocks noGrp="1"/>
          </p:cNvSpPr>
          <p:nvPr>
            <p:ph type="title"/>
          </p:nvPr>
        </p:nvSpPr>
        <p:spPr>
          <a:xfrm>
            <a:off x="588262" y="585216"/>
            <a:ext cx="11011600" cy="630942"/>
          </a:xfrm>
        </p:spPr>
        <p:txBody>
          <a:bodyPr lIns="0" tIns="0" rIns="0" bIns="137160"/>
          <a:lstStyle/>
          <a:p>
            <a:r>
              <a:rPr lang="en-US" sz="3200" dirty="0"/>
              <a:t>Explore, transform, and visualize data in the lakehouse</a:t>
            </a:r>
          </a:p>
        </p:txBody>
      </p:sp>
      <p:sp>
        <p:nvSpPr>
          <p:cNvPr id="14" name="TextBox 13">
            <a:extLst>
              <a:ext uri="{FF2B5EF4-FFF2-40B4-BE49-F238E27FC236}">
                <a16:creationId xmlns:a16="http://schemas.microsoft.com/office/drawing/2014/main" id="{3E22E83B-AF94-45A2-74A8-6C6C54D3D6E5}"/>
              </a:ext>
            </a:extLst>
          </p:cNvPr>
          <p:cNvSpPr txBox="1">
            <a:spLocks/>
          </p:cNvSpPr>
          <p:nvPr/>
        </p:nvSpPr>
        <p:spPr>
          <a:xfrm>
            <a:off x="588962" y="1397619"/>
            <a:ext cx="11010900" cy="477054"/>
          </a:xfrm>
          <a:prstGeom prst="rect">
            <a:avLst/>
          </a:prstGeom>
          <a:noFill/>
        </p:spPr>
        <p:txBody>
          <a:bodyPr wrap="square" lIns="0" tIns="0" rIns="0" bIns="137160">
            <a:spAutoFit/>
          </a:bodyPr>
          <a:lstStyle/>
          <a:p>
            <a:pPr>
              <a:spcAft>
                <a:spcPts val="600"/>
              </a:spcAft>
            </a:pPr>
            <a:r>
              <a:rPr lang="en-US" sz="2200" dirty="0"/>
              <a:t>Tools and techniques to explore and transform data:</a:t>
            </a:r>
          </a:p>
        </p:txBody>
      </p:sp>
      <p:grpSp>
        <p:nvGrpSpPr>
          <p:cNvPr id="12" name="Group 11" descr="List of tools and techniques to explore and transform data in Microsoft Fabric, including: notebooks, spark job definitions, SQL endpoint, dataflows, and data pipelines.">
            <a:extLst>
              <a:ext uri="{FF2B5EF4-FFF2-40B4-BE49-F238E27FC236}">
                <a16:creationId xmlns:a16="http://schemas.microsoft.com/office/drawing/2014/main" id="{2E446258-8B99-B344-C6AB-592E760810EC}"/>
              </a:ext>
              <a:ext uri="{C183D7F6-B498-43B3-948B-1728B52AA6E4}">
                <adec:decorative xmlns:adec="http://schemas.microsoft.com/office/drawing/2017/decorative" val="0"/>
              </a:ext>
            </a:extLst>
          </p:cNvPr>
          <p:cNvGrpSpPr/>
          <p:nvPr/>
        </p:nvGrpSpPr>
        <p:grpSpPr>
          <a:xfrm>
            <a:off x="1564695" y="1831614"/>
            <a:ext cx="5192911" cy="3096232"/>
            <a:chOff x="601714" y="1397477"/>
            <a:chExt cx="5192911" cy="3096232"/>
          </a:xfrm>
        </p:grpSpPr>
        <p:sp>
          <p:nvSpPr>
            <p:cNvPr id="2" name="TextBox 1">
              <a:extLst>
                <a:ext uri="{FF2B5EF4-FFF2-40B4-BE49-F238E27FC236}">
                  <a16:creationId xmlns:a16="http://schemas.microsoft.com/office/drawing/2014/main" id="{8833ACA6-F3CE-FDF7-8395-AA55D0FEF9CA}"/>
                </a:ext>
              </a:extLst>
            </p:cNvPr>
            <p:cNvSpPr txBox="1"/>
            <p:nvPr/>
          </p:nvSpPr>
          <p:spPr>
            <a:xfrm>
              <a:off x="724328" y="1397477"/>
              <a:ext cx="5070297" cy="3096232"/>
            </a:xfrm>
            <a:prstGeom prst="rect">
              <a:avLst/>
            </a:prstGeom>
            <a:noFill/>
          </p:spPr>
          <p:txBody>
            <a:bodyPr wrap="square" lIns="182880" tIns="146304" rIns="182880" bIns="146304" rtlCol="0">
              <a:spAutoFit/>
            </a:bodyPr>
            <a:lstStyle/>
            <a:p>
              <a:pPr>
                <a:spcBef>
                  <a:spcPts val="1200"/>
                </a:spcBef>
              </a:pPr>
              <a:r>
                <a:rPr lang="en-US" sz="2200" dirty="0"/>
                <a:t> Apache Spark</a:t>
              </a:r>
            </a:p>
            <a:p>
              <a:pPr marL="517525" lvl="2">
                <a:spcBef>
                  <a:spcPts val="600"/>
                </a:spcBef>
                <a:spcAft>
                  <a:spcPts val="600"/>
                </a:spcAft>
              </a:pPr>
              <a:r>
                <a:rPr lang="en-US" sz="2200" dirty="0"/>
                <a:t>Notebooks</a:t>
              </a:r>
            </a:p>
            <a:p>
              <a:pPr marL="517525" lvl="2">
                <a:spcBef>
                  <a:spcPts val="600"/>
                </a:spcBef>
                <a:spcAft>
                  <a:spcPts val="600"/>
                </a:spcAft>
              </a:pPr>
              <a:r>
                <a:rPr lang="en-US" sz="2200" dirty="0"/>
                <a:t>Spark Job Definitions</a:t>
              </a:r>
            </a:p>
            <a:p>
              <a:pPr>
                <a:spcBef>
                  <a:spcPts val="1200"/>
                </a:spcBef>
              </a:pPr>
              <a:r>
                <a:rPr lang="en-US" sz="2200" dirty="0"/>
                <a:t> SQL analytics endpoint</a:t>
              </a:r>
            </a:p>
            <a:p>
              <a:pPr>
                <a:spcBef>
                  <a:spcPts val="1200"/>
                </a:spcBef>
              </a:pPr>
              <a:r>
                <a:rPr lang="en-US" sz="2200" dirty="0"/>
                <a:t> Dataflows Gen2</a:t>
              </a:r>
            </a:p>
            <a:p>
              <a:pPr>
                <a:spcBef>
                  <a:spcPts val="1200"/>
                </a:spcBef>
              </a:pPr>
              <a:r>
                <a:rPr lang="en-US" sz="2200" dirty="0"/>
                <a:t> Data Pipelines</a:t>
              </a:r>
            </a:p>
          </p:txBody>
        </p:sp>
        <p:pic>
          <p:nvPicPr>
            <p:cNvPr id="5" name="Graphic 4">
              <a:extLst>
                <a:ext uri="{FF2B5EF4-FFF2-40B4-BE49-F238E27FC236}">
                  <a16:creationId xmlns:a16="http://schemas.microsoft.com/office/drawing/2014/main" id="{EFE22D77-9750-468E-0B29-D53122CC4D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9126" y="1974691"/>
              <a:ext cx="266007" cy="274320"/>
            </a:xfrm>
            <a:prstGeom prst="rect">
              <a:avLst/>
            </a:prstGeom>
          </p:spPr>
        </p:pic>
        <p:pic>
          <p:nvPicPr>
            <p:cNvPr id="6" name="Graphic 5">
              <a:extLst>
                <a:ext uri="{FF2B5EF4-FFF2-40B4-BE49-F238E27FC236}">
                  <a16:creationId xmlns:a16="http://schemas.microsoft.com/office/drawing/2014/main" id="{4D4ED252-1B26-E38F-D232-99B2634728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9126" y="2472633"/>
              <a:ext cx="266007" cy="274320"/>
            </a:xfrm>
            <a:prstGeom prst="rect">
              <a:avLst/>
            </a:prstGeom>
          </p:spPr>
        </p:pic>
        <p:pic>
          <p:nvPicPr>
            <p:cNvPr id="8" name="Graphic 7">
              <a:extLst>
                <a:ext uri="{FF2B5EF4-FFF2-40B4-BE49-F238E27FC236}">
                  <a16:creationId xmlns:a16="http://schemas.microsoft.com/office/drawing/2014/main" id="{0C6C84A4-D5EF-D512-6CCA-F79879BE56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1715" y="3549992"/>
              <a:ext cx="266007" cy="274320"/>
            </a:xfrm>
            <a:prstGeom prst="rect">
              <a:avLst/>
            </a:prstGeom>
          </p:spPr>
        </p:pic>
        <p:pic>
          <p:nvPicPr>
            <p:cNvPr id="9" name="Graphic 8">
              <a:extLst>
                <a:ext uri="{FF2B5EF4-FFF2-40B4-BE49-F238E27FC236}">
                  <a16:creationId xmlns:a16="http://schemas.microsoft.com/office/drawing/2014/main" id="{334A818B-80B4-09C8-CE86-40650EECE4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1714" y="4035863"/>
              <a:ext cx="266007" cy="274320"/>
            </a:xfrm>
            <a:prstGeom prst="rect">
              <a:avLst/>
            </a:prstGeom>
          </p:spPr>
        </p:pic>
        <p:pic>
          <p:nvPicPr>
            <p:cNvPr id="11" name="Graphic 10">
              <a:extLst>
                <a:ext uri="{FF2B5EF4-FFF2-40B4-BE49-F238E27FC236}">
                  <a16:creationId xmlns:a16="http://schemas.microsoft.com/office/drawing/2014/main" id="{02E6763D-0C2E-78B1-0CFE-7D2F0FF5F51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6289" y="3041554"/>
              <a:ext cx="266007" cy="274320"/>
            </a:xfrm>
            <a:prstGeom prst="rect">
              <a:avLst/>
            </a:prstGeom>
          </p:spPr>
        </p:pic>
        <p:pic>
          <p:nvPicPr>
            <p:cNvPr id="1026" name="Picture 2" descr="Apache, spark, logo Icon in Vector Logo">
              <a:extLst>
                <a:ext uri="{FF2B5EF4-FFF2-40B4-BE49-F238E27FC236}">
                  <a16:creationId xmlns:a16="http://schemas.microsoft.com/office/drawing/2014/main" id="{46F00389-D3FD-6CAF-C45B-A8AC477E2FFF}"/>
                </a:ext>
              </a:extLst>
            </p:cNvPr>
            <p:cNvPicPr>
              <a:picLocks noChangeAspect="1" noChangeArrowheads="1"/>
            </p:cNvPicPr>
            <p:nvPr/>
          </p:nvPicPr>
          <p:blipFill>
            <a:blip r:embed="rId13" cstate="print">
              <a:biLevel thresh="75000"/>
              <a:extLst>
                <a:ext uri="{28A0092B-C50C-407E-A947-70E740481C1C}">
                  <a14:useLocalDpi xmlns:a14="http://schemas.microsoft.com/office/drawing/2010/main" val="0"/>
                </a:ext>
              </a:extLst>
            </a:blip>
            <a:srcRect/>
            <a:stretch>
              <a:fillRect/>
            </a:stretch>
          </p:blipFill>
          <p:spPr bwMode="auto">
            <a:xfrm>
              <a:off x="601714" y="1580884"/>
              <a:ext cx="274320" cy="27432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8E2177E2-0539-E91E-21BD-4B01FFD14D76}"/>
              </a:ext>
            </a:extLst>
          </p:cNvPr>
          <p:cNvSpPr txBox="1">
            <a:spLocks/>
          </p:cNvSpPr>
          <p:nvPr/>
        </p:nvSpPr>
        <p:spPr>
          <a:xfrm>
            <a:off x="588962" y="5157102"/>
            <a:ext cx="11010900" cy="477054"/>
          </a:xfrm>
          <a:prstGeom prst="rect">
            <a:avLst/>
          </a:prstGeom>
          <a:noFill/>
        </p:spPr>
        <p:txBody>
          <a:bodyPr wrap="square" lIns="0" tIns="0" rIns="0" bIns="137160">
            <a:spAutoFit/>
          </a:bodyPr>
          <a:lstStyle/>
          <a:p>
            <a:pPr>
              <a:spcAft>
                <a:spcPts val="600"/>
              </a:spcAft>
            </a:pPr>
            <a:r>
              <a:rPr lang="en-US" sz="2200" dirty="0"/>
              <a:t>Visualize lakehouse data using Power BI</a:t>
            </a:r>
          </a:p>
        </p:txBody>
      </p:sp>
    </p:spTree>
    <p:extLst>
      <p:ext uri="{BB962C8B-B14F-4D97-AF65-F5344CB8AC3E}">
        <p14:creationId xmlns:p14="http://schemas.microsoft.com/office/powerpoint/2010/main" val="316776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4F82C-E7A5-6DD4-C859-8A1AFBC04263}"/>
              </a:ext>
            </a:extLst>
          </p:cNvPr>
          <p:cNvSpPr>
            <a:spLocks noGrp="1"/>
          </p:cNvSpPr>
          <p:nvPr>
            <p:ph type="title"/>
          </p:nvPr>
        </p:nvSpPr>
        <p:spPr/>
        <p:txBody>
          <a:bodyPr/>
          <a:lstStyle/>
          <a:p>
            <a:r>
              <a:rPr lang="en-US" dirty="0"/>
              <a:t>Exercise</a:t>
            </a:r>
          </a:p>
        </p:txBody>
      </p:sp>
      <p:sp>
        <p:nvSpPr>
          <p:cNvPr id="13" name="Text Placeholder 12">
            <a:extLst>
              <a:ext uri="{FF2B5EF4-FFF2-40B4-BE49-F238E27FC236}">
                <a16:creationId xmlns:a16="http://schemas.microsoft.com/office/drawing/2014/main" id="{6AB3961F-9ACB-3C76-4265-FFCD7A4D194F}"/>
              </a:ext>
            </a:extLst>
          </p:cNvPr>
          <p:cNvSpPr>
            <a:spLocks noGrp="1"/>
          </p:cNvSpPr>
          <p:nvPr>
            <p:ph type="body" sz="quarter" idx="17"/>
          </p:nvPr>
        </p:nvSpPr>
        <p:spPr>
          <a:xfrm>
            <a:off x="4356100" y="1927225"/>
            <a:ext cx="7243763" cy="861774"/>
          </a:xfrm>
        </p:spPr>
        <p:txBody>
          <a:bodyPr/>
          <a:lstStyle/>
          <a:p>
            <a:r>
              <a:rPr lang="en-US" sz="2800" dirty="0"/>
              <a:t>Create and ingest data with a Microsoft Fabric lakehouse</a:t>
            </a:r>
          </a:p>
        </p:txBody>
      </p:sp>
      <p:sp>
        <p:nvSpPr>
          <p:cNvPr id="5" name="Text Placeholder 4">
            <a:extLst>
              <a:ext uri="{FF2B5EF4-FFF2-40B4-BE49-F238E27FC236}">
                <a16:creationId xmlns:a16="http://schemas.microsoft.com/office/drawing/2014/main" id="{1801DD2C-AD88-DA3A-A118-EDB157417AAA}"/>
              </a:ext>
            </a:extLst>
          </p:cNvPr>
          <p:cNvSpPr>
            <a:spLocks noGrp="1"/>
          </p:cNvSpPr>
          <p:nvPr>
            <p:ph type="body" sz="quarter" idx="34"/>
          </p:nvPr>
        </p:nvSpPr>
        <p:spPr/>
        <p:txBody>
          <a:bodyPr/>
          <a:lstStyle/>
          <a:p>
            <a:r>
              <a:rPr lang="en-US" dirty="0"/>
              <a:t>30 minutes</a:t>
            </a:r>
          </a:p>
        </p:txBody>
      </p:sp>
    </p:spTree>
    <p:extLst>
      <p:ext uri="{BB962C8B-B14F-4D97-AF65-F5344CB8AC3E}">
        <p14:creationId xmlns:p14="http://schemas.microsoft.com/office/powerpoint/2010/main" val="19772887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48F05E-82B2-EEC6-1400-B2CC64B0FDCB}"/>
              </a:ext>
            </a:extLst>
          </p:cNvPr>
          <p:cNvSpPr>
            <a:spLocks noGrp="1"/>
          </p:cNvSpPr>
          <p:nvPr>
            <p:ph type="title"/>
          </p:nvPr>
        </p:nvSpPr>
        <p:spPr>
          <a:xfrm>
            <a:off x="588262" y="585216"/>
            <a:ext cx="8193024" cy="492443"/>
          </a:xfrm>
        </p:spPr>
        <p:txBody>
          <a:bodyPr/>
          <a:lstStyle/>
          <a:p>
            <a:r>
              <a:rPr lang="en-US" sz="3200" dirty="0"/>
              <a:t>Knowledge check </a:t>
            </a:r>
          </a:p>
        </p:txBody>
      </p:sp>
      <p:sp>
        <p:nvSpPr>
          <p:cNvPr id="30" name="Text Placeholder 29">
            <a:extLst>
              <a:ext uri="{FF2B5EF4-FFF2-40B4-BE49-F238E27FC236}">
                <a16:creationId xmlns:a16="http://schemas.microsoft.com/office/drawing/2014/main" id="{588A39B9-C4F3-3F8D-BB21-2445BBAB7FA0}"/>
              </a:ext>
            </a:extLst>
          </p:cNvPr>
          <p:cNvSpPr>
            <a:spLocks noGrp="1"/>
          </p:cNvSpPr>
          <p:nvPr>
            <p:ph type="body" sz="quarter" idx="17"/>
          </p:nvPr>
        </p:nvSpPr>
        <p:spPr>
          <a:xfrm>
            <a:off x="1231901" y="1344671"/>
            <a:ext cx="9184182" cy="276999"/>
          </a:xfrm>
        </p:spPr>
        <p:txBody>
          <a:bodyPr/>
          <a:lstStyle/>
          <a:p>
            <a:r>
              <a:rPr lang="en-US" sz="1800" dirty="0"/>
              <a:t>What is a Microsoft Fabric lakehouse?</a:t>
            </a:r>
          </a:p>
        </p:txBody>
      </p:sp>
      <p:sp>
        <p:nvSpPr>
          <p:cNvPr id="29" name="Text Placeholder 28">
            <a:extLst>
              <a:ext uri="{FF2B5EF4-FFF2-40B4-BE49-F238E27FC236}">
                <a16:creationId xmlns:a16="http://schemas.microsoft.com/office/drawing/2014/main" id="{AE253278-B9FC-DD0B-3AC2-0CDB8188BF14}"/>
              </a:ext>
            </a:extLst>
          </p:cNvPr>
          <p:cNvSpPr>
            <a:spLocks noGrp="1"/>
          </p:cNvSpPr>
          <p:nvPr>
            <p:ph type="body" sz="quarter" idx="15"/>
          </p:nvPr>
        </p:nvSpPr>
        <p:spPr>
          <a:xfrm>
            <a:off x="1231900" y="1678504"/>
            <a:ext cx="9344693" cy="1215717"/>
          </a:xfrm>
        </p:spPr>
        <p:txBody>
          <a:bodyPr lIns="0" tIns="0" rIns="0" bIns="0"/>
          <a:lstStyle/>
          <a:p>
            <a:pPr marL="288925" indent="-288925">
              <a:spcBef>
                <a:spcPts val="300"/>
              </a:spcBef>
              <a:spcAft>
                <a:spcPts val="600"/>
              </a:spcAft>
              <a:buSzTx/>
              <a:buFont typeface="Wingdings" panose="05000000000000000000" pitchFamily="2" charset="2"/>
              <a:buChar char="q"/>
              <a:defRPr/>
            </a:pPr>
            <a:r>
              <a:rPr lang="en-US" sz="1600" dirty="0">
                <a:solidFill>
                  <a:srgbClr val="171717"/>
                </a:solidFill>
              </a:rPr>
              <a:t>A relational database based on the Microsoft SQL Server database engine.</a:t>
            </a:r>
          </a:p>
          <a:p>
            <a:pPr marL="288925" indent="-288925">
              <a:spcBef>
                <a:spcPts val="300"/>
              </a:spcBef>
              <a:spcAft>
                <a:spcPts val="600"/>
              </a:spcAft>
              <a:buSzTx/>
              <a:buFont typeface="Wingdings" panose="05000000000000000000" pitchFamily="2" charset="2"/>
              <a:buChar char="q"/>
              <a:defRPr/>
            </a:pPr>
            <a:r>
              <a:rPr lang="en-US" sz="1600" dirty="0">
                <a:solidFill>
                  <a:srgbClr val="171717"/>
                </a:solidFill>
              </a:rPr>
              <a:t>A hierarchy of folders and files in Azure Data Lake Store Gen2.</a:t>
            </a:r>
          </a:p>
          <a:p>
            <a:pPr marL="288925" indent="-288925">
              <a:spcBef>
                <a:spcPts val="300"/>
              </a:spcBef>
              <a:spcAft>
                <a:spcPts val="600"/>
              </a:spcAft>
              <a:buSzTx/>
              <a:buFont typeface="Wingdings" panose="05000000000000000000" pitchFamily="2" charset="2"/>
              <a:buChar char="q"/>
              <a:defRPr/>
            </a:pPr>
            <a:r>
              <a:rPr lang="en-US" sz="1600" dirty="0">
                <a:solidFill>
                  <a:srgbClr val="171717"/>
                </a:solidFill>
              </a:rPr>
              <a:t>An analytical store that combines the file storage flexibility of a data lake with the SQL-based query capabilities of a data warehouse.</a:t>
            </a:r>
          </a:p>
        </p:txBody>
      </p:sp>
      <p:sp>
        <p:nvSpPr>
          <p:cNvPr id="45" name="Graphic 26" descr="Checkmark">
            <a:extLst>
              <a:ext uri="{FF2B5EF4-FFF2-40B4-BE49-F238E27FC236}">
                <a16:creationId xmlns:a16="http://schemas.microsoft.com/office/drawing/2014/main" id="{E3AB3E1A-4EB9-81A0-B3DC-40A9C13C9C2F}"/>
              </a:ext>
              <a:ext uri="{C183D7F6-B498-43B3-948B-1728B52AA6E4}">
                <adec:decorative xmlns:adec="http://schemas.microsoft.com/office/drawing/2017/decorative" val="0"/>
              </a:ext>
            </a:extLst>
          </p:cNvPr>
          <p:cNvSpPr/>
          <p:nvPr/>
        </p:nvSpPr>
        <p:spPr>
          <a:xfrm>
            <a:off x="1231900" y="2523057"/>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
        <p:nvSpPr>
          <p:cNvPr id="33" name="Text Placeholder 32">
            <a:extLst>
              <a:ext uri="{FF2B5EF4-FFF2-40B4-BE49-F238E27FC236}">
                <a16:creationId xmlns:a16="http://schemas.microsoft.com/office/drawing/2014/main" id="{4D446C81-584C-4092-DD7C-C08664AFAA4E}"/>
              </a:ext>
            </a:extLst>
          </p:cNvPr>
          <p:cNvSpPr>
            <a:spLocks noGrp="1"/>
          </p:cNvSpPr>
          <p:nvPr>
            <p:ph type="body" sz="quarter" idx="22"/>
          </p:nvPr>
        </p:nvSpPr>
        <p:spPr>
          <a:xfrm>
            <a:off x="1231754" y="2953330"/>
            <a:ext cx="9184279" cy="553998"/>
          </a:xfrm>
        </p:spPr>
        <p:txBody>
          <a:bodyPr/>
          <a:lstStyle/>
          <a:p>
            <a:r>
              <a:rPr lang="en-US" sz="1800" dirty="0"/>
              <a:t>You want to include data in an external Azure Data Lake Store Gen2 location in your lakehouse, without the requirement to copy the data. What should you do?</a:t>
            </a:r>
          </a:p>
        </p:txBody>
      </p:sp>
      <p:sp>
        <p:nvSpPr>
          <p:cNvPr id="34" name="Text Placeholder 33">
            <a:extLst>
              <a:ext uri="{FF2B5EF4-FFF2-40B4-BE49-F238E27FC236}">
                <a16:creationId xmlns:a16="http://schemas.microsoft.com/office/drawing/2014/main" id="{5CDFBCAC-3083-1EFC-CBB2-24968DB4CDC6}"/>
              </a:ext>
            </a:extLst>
          </p:cNvPr>
          <p:cNvSpPr>
            <a:spLocks noGrp="1"/>
          </p:cNvSpPr>
          <p:nvPr>
            <p:ph type="body" sz="quarter" idx="23"/>
          </p:nvPr>
        </p:nvSpPr>
        <p:spPr>
          <a:xfrm>
            <a:off x="1234929" y="3517527"/>
            <a:ext cx="9180958" cy="969496"/>
          </a:xfrm>
        </p:spPr>
        <p:txBody>
          <a:bodyPr lIns="0" tIns="0" rIns="0" bIns="0"/>
          <a:lstStyle/>
          <a:p>
            <a:pPr marL="288925" indent="-288925">
              <a:spcBef>
                <a:spcPts val="300"/>
              </a:spcBef>
              <a:spcAft>
                <a:spcPts val="600"/>
              </a:spcAft>
              <a:buSzTx/>
              <a:buFont typeface="Wingdings" panose="05000000000000000000" pitchFamily="2" charset="2"/>
              <a:buChar char="q"/>
              <a:defRPr/>
            </a:pPr>
            <a:r>
              <a:rPr lang="en-US" sz="1600" dirty="0"/>
              <a:t>Create a Data pipeline that uses a Copy Data activity to load the external data into a file.</a:t>
            </a:r>
          </a:p>
          <a:p>
            <a:pPr marL="288925" indent="-288925">
              <a:spcBef>
                <a:spcPts val="300"/>
              </a:spcBef>
              <a:spcAft>
                <a:spcPts val="600"/>
              </a:spcAft>
              <a:buSzTx/>
              <a:buFont typeface="Wingdings" panose="05000000000000000000" pitchFamily="2" charset="2"/>
              <a:buChar char="q"/>
              <a:defRPr/>
            </a:pPr>
            <a:r>
              <a:rPr lang="en-US" sz="1600" dirty="0"/>
              <a:t>Create a shortcut.</a:t>
            </a:r>
          </a:p>
          <a:p>
            <a:pPr marL="288925" indent="-288925">
              <a:spcBef>
                <a:spcPts val="300"/>
              </a:spcBef>
              <a:spcAft>
                <a:spcPts val="600"/>
              </a:spcAft>
              <a:buSzTx/>
              <a:buFont typeface="Wingdings" panose="05000000000000000000" pitchFamily="2" charset="2"/>
              <a:buChar char="q"/>
              <a:defRPr/>
            </a:pPr>
            <a:r>
              <a:rPr lang="en-US" sz="1600" dirty="0"/>
              <a:t>Create a Dataflow Gen2 that extracts the data and loads it into a table.</a:t>
            </a:r>
          </a:p>
        </p:txBody>
      </p:sp>
      <p:sp>
        <p:nvSpPr>
          <p:cNvPr id="46" name="Graphic 26" descr="Checkmark">
            <a:extLst>
              <a:ext uri="{FF2B5EF4-FFF2-40B4-BE49-F238E27FC236}">
                <a16:creationId xmlns:a16="http://schemas.microsoft.com/office/drawing/2014/main" id="{6E76618E-9B1F-437D-641B-B27C703C17A2}"/>
              </a:ext>
              <a:ext uri="{C183D7F6-B498-43B3-948B-1728B52AA6E4}">
                <adec:decorative xmlns:adec="http://schemas.microsoft.com/office/drawing/2017/decorative" val="0"/>
              </a:ext>
            </a:extLst>
          </p:cNvPr>
          <p:cNvSpPr/>
          <p:nvPr/>
        </p:nvSpPr>
        <p:spPr>
          <a:xfrm>
            <a:off x="1240116" y="398479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
        <p:nvSpPr>
          <p:cNvPr id="31" name="Text Placeholder 30">
            <a:extLst>
              <a:ext uri="{FF2B5EF4-FFF2-40B4-BE49-F238E27FC236}">
                <a16:creationId xmlns:a16="http://schemas.microsoft.com/office/drawing/2014/main" id="{0EFFA3E0-34F6-3588-AB0B-F56A7F8AB267}"/>
              </a:ext>
            </a:extLst>
          </p:cNvPr>
          <p:cNvSpPr>
            <a:spLocks noGrp="1"/>
          </p:cNvSpPr>
          <p:nvPr>
            <p:ph type="body" sz="quarter" idx="20"/>
          </p:nvPr>
        </p:nvSpPr>
        <p:spPr>
          <a:xfrm>
            <a:off x="1231705" y="4528148"/>
            <a:ext cx="9184182" cy="215444"/>
          </a:xfrm>
        </p:spPr>
        <p:txBody>
          <a:bodyPr>
            <a:noAutofit/>
          </a:bodyPr>
          <a:lstStyle/>
          <a:p>
            <a:r>
              <a:rPr lang="en-US" sz="1800" dirty="0"/>
              <a:t>You want to use Apache Spark to interactively explore data in a file in the lakehouse. What should you do?</a:t>
            </a:r>
          </a:p>
        </p:txBody>
      </p:sp>
      <p:sp>
        <p:nvSpPr>
          <p:cNvPr id="32" name="Text Placeholder 31">
            <a:extLst>
              <a:ext uri="{FF2B5EF4-FFF2-40B4-BE49-F238E27FC236}">
                <a16:creationId xmlns:a16="http://schemas.microsoft.com/office/drawing/2014/main" id="{75AA36C8-6E1D-88B1-9C81-EE2C7CD6D02B}"/>
              </a:ext>
            </a:extLst>
          </p:cNvPr>
          <p:cNvSpPr>
            <a:spLocks noGrp="1"/>
          </p:cNvSpPr>
          <p:nvPr>
            <p:ph type="body" sz="quarter" idx="21"/>
          </p:nvPr>
        </p:nvSpPr>
        <p:spPr>
          <a:xfrm>
            <a:off x="1235075" y="5100812"/>
            <a:ext cx="9180958" cy="969496"/>
          </a:xfrm>
        </p:spPr>
        <p:txBody>
          <a:bodyPr lIns="0" tIns="0" rIns="0" bIns="0"/>
          <a:lstStyle/>
          <a:p>
            <a:pPr marL="288925" indent="-288925">
              <a:spcBef>
                <a:spcPts val="300"/>
              </a:spcBef>
              <a:spcAft>
                <a:spcPts val="600"/>
              </a:spcAft>
              <a:buSzTx/>
              <a:buFont typeface="Wingdings" panose="05000000000000000000" pitchFamily="2" charset="2"/>
              <a:buChar char="q"/>
              <a:defRPr/>
            </a:pPr>
            <a:r>
              <a:rPr lang="en-US" sz="1600" dirty="0">
                <a:solidFill>
                  <a:srgbClr val="171717"/>
                </a:solidFill>
              </a:rPr>
              <a:t>Create a notebook.</a:t>
            </a:r>
          </a:p>
          <a:p>
            <a:pPr marL="288925" indent="-288925">
              <a:spcBef>
                <a:spcPts val="300"/>
              </a:spcBef>
              <a:spcAft>
                <a:spcPts val="600"/>
              </a:spcAft>
              <a:buSzTx/>
              <a:buFont typeface="Wingdings" panose="05000000000000000000" pitchFamily="2" charset="2"/>
              <a:buChar char="q"/>
              <a:defRPr/>
            </a:pPr>
            <a:r>
              <a:rPr lang="en-US" sz="1600" dirty="0">
                <a:solidFill>
                  <a:srgbClr val="171717"/>
                </a:solidFill>
              </a:rPr>
              <a:t>Switch to the SQL analytics endpoint mode.</a:t>
            </a:r>
          </a:p>
          <a:p>
            <a:pPr marL="288925" indent="-288925">
              <a:spcBef>
                <a:spcPts val="300"/>
              </a:spcBef>
              <a:spcAft>
                <a:spcPts val="600"/>
              </a:spcAft>
              <a:buSzTx/>
              <a:buFont typeface="Wingdings" panose="05000000000000000000" pitchFamily="2" charset="2"/>
              <a:buChar char="q"/>
              <a:defRPr/>
            </a:pPr>
            <a:r>
              <a:rPr lang="en-US" sz="1600" dirty="0">
                <a:solidFill>
                  <a:srgbClr val="171717"/>
                </a:solidFill>
              </a:rPr>
              <a:t>Create a Dataflow Gen2.</a:t>
            </a:r>
          </a:p>
        </p:txBody>
      </p:sp>
      <p:sp>
        <p:nvSpPr>
          <p:cNvPr id="47" name="Graphic 26" descr="Checkmark">
            <a:extLst>
              <a:ext uri="{FF2B5EF4-FFF2-40B4-BE49-F238E27FC236}">
                <a16:creationId xmlns:a16="http://schemas.microsoft.com/office/drawing/2014/main" id="{465CFDFA-4520-F180-F4AE-62B409586E27}"/>
              </a:ext>
              <a:ext uri="{C183D7F6-B498-43B3-948B-1728B52AA6E4}">
                <adec:decorative xmlns:adec="http://schemas.microsoft.com/office/drawing/2017/decorative" val="0"/>
              </a:ext>
            </a:extLst>
          </p:cNvPr>
          <p:cNvSpPr/>
          <p:nvPr/>
        </p:nvSpPr>
        <p:spPr>
          <a:xfrm>
            <a:off x="1231900" y="5101494"/>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
        <p:nvSpPr>
          <p:cNvPr id="35" name="Oval 34">
            <a:extLst>
              <a:ext uri="{FF2B5EF4-FFF2-40B4-BE49-F238E27FC236}">
                <a16:creationId xmlns:a16="http://schemas.microsoft.com/office/drawing/2014/main" id="{43B62C6D-8B4C-4F6C-99A9-B07E82A30571}"/>
              </a:ext>
              <a:ext uri="{C183D7F6-B498-43B3-948B-1728B52AA6E4}">
                <adec:decorative xmlns:adec="http://schemas.microsoft.com/office/drawing/2017/decorative" val="1"/>
              </a:ext>
            </a:extLst>
          </p:cNvPr>
          <p:cNvSpPr/>
          <p:nvPr/>
        </p:nvSpPr>
        <p:spPr bwMode="auto">
          <a:xfrm>
            <a:off x="762630" y="1510722"/>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1</a:t>
            </a:r>
            <a:endParaRPr lang="en-IN" sz="1800" b="1" dirty="0">
              <a:solidFill>
                <a:schemeClr val="tx1"/>
              </a:solidFill>
            </a:endParaRPr>
          </a:p>
        </p:txBody>
      </p:sp>
      <p:sp>
        <p:nvSpPr>
          <p:cNvPr id="36" name="Oval 35">
            <a:extLst>
              <a:ext uri="{FF2B5EF4-FFF2-40B4-BE49-F238E27FC236}">
                <a16:creationId xmlns:a16="http://schemas.microsoft.com/office/drawing/2014/main" id="{13911220-A6DC-1598-F9AB-E609DAB23123}"/>
              </a:ext>
              <a:ext uri="{C183D7F6-B498-43B3-948B-1728B52AA6E4}">
                <adec:decorative xmlns:adec="http://schemas.microsoft.com/office/drawing/2017/decorative" val="1"/>
              </a:ext>
            </a:extLst>
          </p:cNvPr>
          <p:cNvSpPr/>
          <p:nvPr/>
        </p:nvSpPr>
        <p:spPr bwMode="auto">
          <a:xfrm>
            <a:off x="762630" y="3066237"/>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2</a:t>
            </a:r>
            <a:endParaRPr lang="en-IN" sz="1800" b="1" dirty="0">
              <a:solidFill>
                <a:schemeClr val="tx1"/>
              </a:solidFill>
            </a:endParaRPr>
          </a:p>
        </p:txBody>
      </p:sp>
      <p:sp>
        <p:nvSpPr>
          <p:cNvPr id="37" name="Oval 36">
            <a:extLst>
              <a:ext uri="{FF2B5EF4-FFF2-40B4-BE49-F238E27FC236}">
                <a16:creationId xmlns:a16="http://schemas.microsoft.com/office/drawing/2014/main" id="{558B94B8-F8B4-E2E2-956A-9C12CC5F13DB}"/>
              </a:ext>
              <a:ext uri="{C183D7F6-B498-43B3-948B-1728B52AA6E4}">
                <adec:decorative xmlns:adec="http://schemas.microsoft.com/office/drawing/2017/decorative" val="1"/>
              </a:ext>
            </a:extLst>
          </p:cNvPr>
          <p:cNvSpPr/>
          <p:nvPr/>
        </p:nvSpPr>
        <p:spPr bwMode="auto">
          <a:xfrm>
            <a:off x="762630" y="4603316"/>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3</a:t>
            </a:r>
            <a:endParaRPr lang="en-IN" sz="1800" b="1" dirty="0">
              <a:solidFill>
                <a:schemeClr val="tx1"/>
              </a:solidFill>
            </a:endParaRPr>
          </a:p>
        </p:txBody>
      </p:sp>
    </p:spTree>
    <p:extLst>
      <p:ext uri="{BB962C8B-B14F-4D97-AF65-F5344CB8AC3E}">
        <p14:creationId xmlns:p14="http://schemas.microsoft.com/office/powerpoint/2010/main" val="1304507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5FF4EC-645C-1ED1-D5A8-43C81F9FE47C}"/>
              </a:ext>
            </a:extLst>
          </p:cNvPr>
          <p:cNvSpPr>
            <a:spLocks noGrp="1"/>
          </p:cNvSpPr>
          <p:nvPr>
            <p:ph type="title"/>
          </p:nvPr>
        </p:nvSpPr>
        <p:spPr/>
        <p:txBody>
          <a:bodyPr>
            <a:noAutofit/>
          </a:bodyPr>
          <a:lstStyle/>
          <a:p>
            <a:r>
              <a:rPr lang="en-IN" dirty="0"/>
              <a:t>Recap</a:t>
            </a:r>
          </a:p>
        </p:txBody>
      </p:sp>
      <p:sp>
        <p:nvSpPr>
          <p:cNvPr id="12" name="TextBox 11">
            <a:extLst>
              <a:ext uri="{FF2B5EF4-FFF2-40B4-BE49-F238E27FC236}">
                <a16:creationId xmlns:a16="http://schemas.microsoft.com/office/drawing/2014/main" id="{57905DC2-1CA2-23F6-1A18-6FB6930F2857}"/>
              </a:ext>
            </a:extLst>
          </p:cNvPr>
          <p:cNvSpPr txBox="1"/>
          <p:nvPr/>
        </p:nvSpPr>
        <p:spPr>
          <a:xfrm>
            <a:off x="588262" y="1247804"/>
            <a:ext cx="11031840" cy="430887"/>
          </a:xfrm>
          <a:prstGeom prst="rect">
            <a:avLst/>
          </a:prstGeom>
          <a:noFill/>
        </p:spPr>
        <p:txBody>
          <a:bodyPr wrap="square" lIns="0" tIns="45720" rIns="91440" bIns="45720" anchor="t">
            <a:spAutoFit/>
          </a:bodyPr>
          <a:lstStyle/>
          <a:p>
            <a:r>
              <a:rPr lang="en-US" sz="2200" dirty="0">
                <a:solidFill>
                  <a:schemeClr val="accent2"/>
                </a:solidFill>
                <a:latin typeface="+mj-lt"/>
                <a:cs typeface="Segoe UI Semibold" panose="020B0502040204020203" pitchFamily="34" charset="0"/>
              </a:rPr>
              <a:t>In this section, we covered:</a:t>
            </a:r>
          </a:p>
        </p:txBody>
      </p:sp>
      <p:sp>
        <p:nvSpPr>
          <p:cNvPr id="13" name="Rounded Rectangle 3_1">
            <a:extLst>
              <a:ext uri="{FF2B5EF4-FFF2-40B4-BE49-F238E27FC236}">
                <a16:creationId xmlns:a16="http://schemas.microsoft.com/office/drawing/2014/main" id="{60C0B429-9530-2BF9-1342-005317DEA8AA}"/>
              </a:ext>
              <a:ext uri="{C183D7F6-B498-43B3-948B-1728B52AA6E4}">
                <adec:decorative xmlns:adec="http://schemas.microsoft.com/office/drawing/2017/decorative" val="1"/>
              </a:ext>
            </a:extLst>
          </p:cNvPr>
          <p:cNvSpPr/>
          <p:nvPr/>
        </p:nvSpPr>
        <p:spPr>
          <a:xfrm>
            <a:off x="855320" y="1970161"/>
            <a:ext cx="10083190" cy="319619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lang="en-US" sz="1800" dirty="0">
              <a:solidFill>
                <a:schemeClr val="tx1"/>
              </a:solidFill>
              <a:cs typeface="Segoe UI" panose="020B0502040204020203" pitchFamily="34" charset="0"/>
            </a:endParaRPr>
          </a:p>
        </p:txBody>
      </p:sp>
      <p:sp>
        <p:nvSpPr>
          <p:cNvPr id="3" name="TextBox 2">
            <a:extLst>
              <a:ext uri="{FF2B5EF4-FFF2-40B4-BE49-F238E27FC236}">
                <a16:creationId xmlns:a16="http://schemas.microsoft.com/office/drawing/2014/main" id="{C28E121F-675C-5C84-086B-944617B4065A}"/>
              </a:ext>
            </a:extLst>
          </p:cNvPr>
          <p:cNvSpPr txBox="1"/>
          <p:nvPr/>
        </p:nvSpPr>
        <p:spPr>
          <a:xfrm>
            <a:off x="765251" y="2227487"/>
            <a:ext cx="9900889" cy="1846659"/>
          </a:xfrm>
          <a:prstGeom prst="rect">
            <a:avLst/>
          </a:prstGeom>
          <a:noFill/>
        </p:spPr>
        <p:txBody>
          <a:bodyPr wrap="square">
            <a:spAutoFit/>
          </a:bodyPr>
          <a:lstStyle/>
          <a:p>
            <a:pPr marL="457200" indent="-457200">
              <a:spcAft>
                <a:spcPts val="1800"/>
              </a:spcAft>
              <a:buFont typeface="Arial" panose="020B0604020202020204" pitchFamily="34" charset="0"/>
              <a:buChar char="•"/>
            </a:pPr>
            <a:r>
              <a:rPr lang="en-US" sz="2800" dirty="0"/>
              <a:t>Lakehouse architecture.</a:t>
            </a:r>
          </a:p>
          <a:p>
            <a:pPr marL="457200" indent="-457200">
              <a:spcAft>
                <a:spcPts val="1800"/>
              </a:spcAft>
              <a:buFont typeface="Arial" panose="020B0604020202020204" pitchFamily="34" charset="0"/>
              <a:buChar char="•"/>
            </a:pPr>
            <a:r>
              <a:rPr lang="en-US" sz="2800" dirty="0"/>
              <a:t>How to work with a lakehouse.</a:t>
            </a:r>
          </a:p>
          <a:p>
            <a:pPr marL="457200" indent="-457200">
              <a:spcAft>
                <a:spcPts val="1800"/>
              </a:spcAft>
              <a:buFont typeface="Arial" panose="020B0604020202020204" pitchFamily="34" charset="0"/>
              <a:buChar char="•"/>
            </a:pPr>
            <a:r>
              <a:rPr lang="en-US" sz="2800" dirty="0"/>
              <a:t>Data ingestion, transformation, and exploration tools.</a:t>
            </a:r>
          </a:p>
        </p:txBody>
      </p:sp>
    </p:spTree>
    <p:extLst>
      <p:ext uri="{BB962C8B-B14F-4D97-AF65-F5344CB8AC3E}">
        <p14:creationId xmlns:p14="http://schemas.microsoft.com/office/powerpoint/2010/main" val="8678596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0F13B9-D3B4-22FE-AA8E-C2BFA5A5CCCA}"/>
              </a:ext>
            </a:extLst>
          </p:cNvPr>
          <p:cNvSpPr>
            <a:spLocks noGrp="1"/>
          </p:cNvSpPr>
          <p:nvPr>
            <p:ph type="title"/>
          </p:nvPr>
        </p:nvSpPr>
        <p:spPr/>
        <p:txBody>
          <a:bodyPr/>
          <a:lstStyle/>
          <a:p>
            <a:r>
              <a:rPr lang="en-US" sz="3200" dirty="0"/>
              <a:t>Further reading </a:t>
            </a:r>
          </a:p>
        </p:txBody>
      </p:sp>
      <p:sp>
        <p:nvSpPr>
          <p:cNvPr id="2" name="Text Placeholder 1">
            <a:extLst>
              <a:ext uri="{FF2B5EF4-FFF2-40B4-BE49-F238E27FC236}">
                <a16:creationId xmlns:a16="http://schemas.microsoft.com/office/drawing/2014/main" id="{D14B9088-962F-CB05-37EA-80AAAC73FAEF}"/>
              </a:ext>
            </a:extLst>
          </p:cNvPr>
          <p:cNvSpPr>
            <a:spLocks noGrp="1"/>
          </p:cNvSpPr>
          <p:nvPr>
            <p:ph type="body" sz="quarter" idx="15"/>
          </p:nvPr>
        </p:nvSpPr>
        <p:spPr>
          <a:xfrm>
            <a:off x="586389" y="1591056"/>
            <a:ext cx="8193024" cy="338554"/>
          </a:xfrm>
        </p:spPr>
        <p:txBody>
          <a:bodyPr/>
          <a:lstStyle/>
          <a:p>
            <a:r>
              <a:rPr lang="en-US" sz="2200" dirty="0"/>
              <a:t>Get started with lakehouses in Microsoft Fabric</a:t>
            </a:r>
          </a:p>
        </p:txBody>
      </p:sp>
      <p:sp>
        <p:nvSpPr>
          <p:cNvPr id="3" name="Text Placeholder 2">
            <a:extLst>
              <a:ext uri="{FF2B5EF4-FFF2-40B4-BE49-F238E27FC236}">
                <a16:creationId xmlns:a16="http://schemas.microsoft.com/office/drawing/2014/main" id="{5CA03F36-0504-FE52-282B-BA44B7FB167D}"/>
              </a:ext>
            </a:extLst>
          </p:cNvPr>
          <p:cNvSpPr>
            <a:spLocks noGrp="1"/>
          </p:cNvSpPr>
          <p:nvPr>
            <p:ph type="body" sz="quarter" idx="19"/>
          </p:nvPr>
        </p:nvSpPr>
        <p:spPr>
          <a:xfrm>
            <a:off x="586389" y="2081710"/>
            <a:ext cx="8193024" cy="276999"/>
          </a:xfrm>
        </p:spPr>
        <p:txBody>
          <a:bodyPr/>
          <a:lstStyle/>
          <a:p>
            <a:pPr marL="0" indent="0">
              <a:buNone/>
            </a:pPr>
            <a:r>
              <a:rPr lang="en-US" sz="1800" dirty="0">
                <a:solidFill>
                  <a:srgbClr val="0078D4"/>
                </a:solidFill>
                <a:hlinkClick r:id="rId3">
                  <a:extLst>
                    <a:ext uri="{A12FA001-AC4F-418D-AE19-62706E023703}">
                      <ahyp:hlinkClr xmlns:ahyp="http://schemas.microsoft.com/office/drawing/2018/hyperlinkcolor" val="tx"/>
                    </a:ext>
                  </a:extLst>
                </a:hlinkClick>
              </a:rPr>
              <a:t>https://aka.ms/fabric-lakehouse</a:t>
            </a:r>
            <a:endParaRPr lang="en-US" sz="1800" dirty="0">
              <a:solidFill>
                <a:srgbClr val="0078D4"/>
              </a:solidFill>
            </a:endParaRPr>
          </a:p>
        </p:txBody>
      </p:sp>
      <p:grpSp>
        <p:nvGrpSpPr>
          <p:cNvPr id="4" name="Group 3">
            <a:extLst>
              <a:ext uri="{FF2B5EF4-FFF2-40B4-BE49-F238E27FC236}">
                <a16:creationId xmlns:a16="http://schemas.microsoft.com/office/drawing/2014/main" id="{5E1B10C0-E61C-6ED7-CBA2-966EBDB28558}"/>
              </a:ext>
              <a:ext uri="{C183D7F6-B498-43B3-948B-1728B52AA6E4}">
                <adec:decorative xmlns:adec="http://schemas.microsoft.com/office/drawing/2017/decorative" val="1"/>
              </a:ext>
            </a:extLst>
          </p:cNvPr>
          <p:cNvGrpSpPr/>
          <p:nvPr/>
        </p:nvGrpSpPr>
        <p:grpSpPr>
          <a:xfrm>
            <a:off x="7449714" y="1812498"/>
            <a:ext cx="3624686" cy="3624684"/>
            <a:chOff x="7449714" y="1812498"/>
            <a:chExt cx="3624686" cy="3624684"/>
          </a:xfrm>
        </p:grpSpPr>
        <p:sp>
          <p:nvSpPr>
            <p:cNvPr id="5" name="Oval 4">
              <a:extLst>
                <a:ext uri="{FF2B5EF4-FFF2-40B4-BE49-F238E27FC236}">
                  <a16:creationId xmlns:a16="http://schemas.microsoft.com/office/drawing/2014/main" id="{9D73CB48-AB8D-3429-9484-4CF3155C1FE7}"/>
                </a:ext>
              </a:extLst>
            </p:cNvPr>
            <p:cNvSpPr/>
            <p:nvPr/>
          </p:nvSpPr>
          <p:spPr bwMode="auto">
            <a:xfrm>
              <a:off x="7449714" y="1812498"/>
              <a:ext cx="3624686" cy="3624684"/>
            </a:xfrm>
            <a:prstGeom prst="ellipse">
              <a:avLst/>
            </a:prstGeom>
            <a:solidFill>
              <a:schemeClr val="bg1"/>
            </a:solidFill>
            <a:ln>
              <a:noFill/>
              <a:headEnd type="none" w="med" len="med"/>
              <a:tailEnd type="none" w="med" len="med"/>
            </a:ln>
            <a:effectLst>
              <a:outerShdw blurRad="635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DF385D90-CF73-7C7E-15B9-EB5E530E81F1}"/>
                </a:ext>
                <a:ext uri="{C183D7F6-B498-43B3-948B-1728B52AA6E4}">
                  <adec:decorative xmlns:adec="http://schemas.microsoft.com/office/drawing/2017/decorative" val="1"/>
                </a:ext>
              </a:extLst>
            </p:cNvPr>
            <p:cNvPicPr>
              <a:picLocks/>
            </p:cNvPicPr>
            <p:nvPr/>
          </p:nvPicPr>
          <p:blipFill rotWithShape="1">
            <a:blip r:embed="rId4">
              <a:extLst>
                <a:ext uri="{96DAC541-7B7A-43D3-8B79-37D633B846F1}">
                  <asvg:svgBlip xmlns:asvg="http://schemas.microsoft.com/office/drawing/2016/SVG/main" r:embed="rId5"/>
                </a:ext>
              </a:extLst>
            </a:blip>
            <a:srcRect l="3234" t="3234" r="3234" b="3234"/>
            <a:stretch/>
          </p:blipFill>
          <p:spPr>
            <a:xfrm>
              <a:off x="7941839" y="2304622"/>
              <a:ext cx="2640436" cy="2640436"/>
            </a:xfrm>
            <a:prstGeom prst="ellipse">
              <a:avLst/>
            </a:prstGeom>
          </p:spPr>
        </p:pic>
      </p:grpSp>
    </p:spTree>
    <p:extLst>
      <p:ext uri="{BB962C8B-B14F-4D97-AF65-F5344CB8AC3E}">
        <p14:creationId xmlns:p14="http://schemas.microsoft.com/office/powerpoint/2010/main" val="4052732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628632-0ECC-A45F-82C4-78ED7E7FEE82}"/>
              </a:ext>
            </a:extLst>
          </p:cNvPr>
          <p:cNvSpPr>
            <a:spLocks noGrp="1"/>
          </p:cNvSpPr>
          <p:nvPr>
            <p:ph type="title"/>
          </p:nvPr>
        </p:nvSpPr>
        <p:spPr>
          <a:xfrm>
            <a:off x="569911" y="2769057"/>
            <a:ext cx="6345239" cy="1231106"/>
          </a:xfrm>
        </p:spPr>
        <p:txBody>
          <a:bodyPr/>
          <a:lstStyle/>
          <a:p>
            <a:r>
              <a:rPr lang="en-US" dirty="0"/>
              <a:t>Ingest data with Dataflow Gen2 in Microsoft Fabric</a:t>
            </a:r>
          </a:p>
        </p:txBody>
      </p:sp>
    </p:spTree>
    <p:extLst>
      <p:ext uri="{BB962C8B-B14F-4D97-AF65-F5344CB8AC3E}">
        <p14:creationId xmlns:p14="http://schemas.microsoft.com/office/powerpoint/2010/main" val="17063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38B711-C281-7AD2-04E1-2E3EF0BB6D36}"/>
              </a:ext>
            </a:extLst>
          </p:cNvPr>
          <p:cNvSpPr>
            <a:spLocks noGrp="1"/>
          </p:cNvSpPr>
          <p:nvPr>
            <p:ph type="title"/>
          </p:nvPr>
        </p:nvSpPr>
        <p:spPr>
          <a:xfrm>
            <a:off x="588262" y="585216"/>
            <a:ext cx="8193024" cy="492443"/>
          </a:xfrm>
        </p:spPr>
        <p:txBody>
          <a:bodyPr/>
          <a:lstStyle/>
          <a:p>
            <a:r>
              <a:rPr lang="en-US" sz="3200" dirty="0"/>
              <a:t>Understand Dataflow Gen2</a:t>
            </a:r>
          </a:p>
        </p:txBody>
      </p:sp>
      <p:sp>
        <p:nvSpPr>
          <p:cNvPr id="12" name="Text Placeholder 11">
            <a:extLst>
              <a:ext uri="{FF2B5EF4-FFF2-40B4-BE49-F238E27FC236}">
                <a16:creationId xmlns:a16="http://schemas.microsoft.com/office/drawing/2014/main" id="{C7AFA032-065C-2435-448F-E7E2A71EB079}"/>
              </a:ext>
            </a:extLst>
          </p:cNvPr>
          <p:cNvSpPr>
            <a:spLocks noGrp="1"/>
          </p:cNvSpPr>
          <p:nvPr>
            <p:ph type="body" sz="quarter" idx="15"/>
          </p:nvPr>
        </p:nvSpPr>
        <p:spPr>
          <a:xfrm>
            <a:off x="586389" y="1581150"/>
            <a:ext cx="3172811" cy="3693319"/>
          </a:xfrm>
        </p:spPr>
        <p:txBody>
          <a:bodyPr/>
          <a:lstStyle/>
          <a:p>
            <a:pPr marL="282575" indent="-282575">
              <a:spcBef>
                <a:spcPts val="1176"/>
              </a:spcBef>
            </a:pPr>
            <a:r>
              <a:rPr lang="en-US" sz="2200" dirty="0"/>
              <a:t>Low-code graphical environment for defining ETL solutions</a:t>
            </a:r>
          </a:p>
          <a:p>
            <a:pPr marL="282575" indent="-282575">
              <a:spcBef>
                <a:spcPts val="1176"/>
              </a:spcBef>
            </a:pPr>
            <a:r>
              <a:rPr lang="en-US" sz="2200" dirty="0"/>
              <a:t>Extract data from multiple sources, transform it, and load it into a destination</a:t>
            </a:r>
          </a:p>
          <a:p>
            <a:pPr marL="282575" indent="-282575">
              <a:spcBef>
                <a:spcPts val="1176"/>
              </a:spcBef>
            </a:pPr>
            <a:r>
              <a:rPr lang="en-US" sz="2200" dirty="0"/>
              <a:t>Run dataflows independently or as an activity in a Pipeline</a:t>
            </a:r>
          </a:p>
        </p:txBody>
      </p:sp>
      <p:pic>
        <p:nvPicPr>
          <p:cNvPr id="5" name="Picture 2" descr="Screenshot of the Power Query editor">
            <a:extLst>
              <a:ext uri="{FF2B5EF4-FFF2-40B4-BE49-F238E27FC236}">
                <a16:creationId xmlns:a16="http://schemas.microsoft.com/office/drawing/2014/main" id="{DD4F1141-7510-A4BF-5CC9-F3A755BF6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9043" y="1692972"/>
            <a:ext cx="7702518" cy="3469674"/>
          </a:xfrm>
          <a:prstGeom prst="rect">
            <a:avLst/>
          </a:prstGeom>
        </p:spPr>
      </p:pic>
    </p:spTree>
    <p:extLst>
      <p:ext uri="{BB962C8B-B14F-4D97-AF65-F5344CB8AC3E}">
        <p14:creationId xmlns:p14="http://schemas.microsoft.com/office/powerpoint/2010/main" val="39625009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628632-0ECC-A45F-82C4-78ED7E7FEE82}"/>
              </a:ext>
            </a:extLst>
          </p:cNvPr>
          <p:cNvSpPr>
            <a:spLocks noGrp="1"/>
          </p:cNvSpPr>
          <p:nvPr>
            <p:ph type="title"/>
          </p:nvPr>
        </p:nvSpPr>
        <p:spPr/>
        <p:txBody>
          <a:bodyPr/>
          <a:lstStyle/>
          <a:p>
            <a:r>
              <a:rPr lang="en-US" dirty="0"/>
              <a:t>Explore end-to-end analytics with Microsoft Fabric</a:t>
            </a:r>
          </a:p>
        </p:txBody>
      </p:sp>
    </p:spTree>
    <p:extLst>
      <p:ext uri="{BB962C8B-B14F-4D97-AF65-F5344CB8AC3E}">
        <p14:creationId xmlns:p14="http://schemas.microsoft.com/office/powerpoint/2010/main" val="277756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D5BD34C-F8C3-F11F-70FD-4E66BDEFA91B}"/>
              </a:ext>
            </a:extLst>
          </p:cNvPr>
          <p:cNvSpPr>
            <a:spLocks noGrp="1"/>
          </p:cNvSpPr>
          <p:nvPr>
            <p:ph type="title"/>
          </p:nvPr>
        </p:nvSpPr>
        <p:spPr>
          <a:xfrm>
            <a:off x="588262" y="585216"/>
            <a:ext cx="8193024" cy="492443"/>
          </a:xfrm>
        </p:spPr>
        <p:txBody>
          <a:bodyPr/>
          <a:lstStyle/>
          <a:p>
            <a:r>
              <a:rPr lang="en-US" sz="3200" dirty="0"/>
              <a:t>Dataflow Gen2 benefits and limitations</a:t>
            </a:r>
          </a:p>
        </p:txBody>
      </p:sp>
      <p:sp>
        <p:nvSpPr>
          <p:cNvPr id="23" name="Text Placeholder 22">
            <a:extLst>
              <a:ext uri="{FF2B5EF4-FFF2-40B4-BE49-F238E27FC236}">
                <a16:creationId xmlns:a16="http://schemas.microsoft.com/office/drawing/2014/main" id="{E2D3D095-606A-02C3-99E4-19845F86A6AC}"/>
              </a:ext>
            </a:extLst>
          </p:cNvPr>
          <p:cNvSpPr>
            <a:spLocks noGrp="1"/>
          </p:cNvSpPr>
          <p:nvPr>
            <p:ph type="body" sz="quarter" idx="16"/>
          </p:nvPr>
        </p:nvSpPr>
        <p:spPr>
          <a:xfrm>
            <a:off x="584200" y="1594155"/>
            <a:ext cx="5219700" cy="369332"/>
          </a:xfrm>
        </p:spPr>
        <p:txBody>
          <a:bodyPr/>
          <a:lstStyle/>
          <a:p>
            <a:r>
              <a:rPr lang="en-IN" sz="2400" dirty="0"/>
              <a:t>Benefits:</a:t>
            </a:r>
          </a:p>
        </p:txBody>
      </p:sp>
      <p:sp>
        <p:nvSpPr>
          <p:cNvPr id="22" name="Text Placeholder 21">
            <a:extLst>
              <a:ext uri="{FF2B5EF4-FFF2-40B4-BE49-F238E27FC236}">
                <a16:creationId xmlns:a16="http://schemas.microsoft.com/office/drawing/2014/main" id="{0F78F8A1-E4DD-B5B3-8294-B6B1E52E31EF}"/>
              </a:ext>
            </a:extLst>
          </p:cNvPr>
          <p:cNvSpPr>
            <a:spLocks noGrp="1"/>
          </p:cNvSpPr>
          <p:nvPr>
            <p:ph type="body" sz="quarter" idx="15"/>
          </p:nvPr>
        </p:nvSpPr>
        <p:spPr>
          <a:xfrm>
            <a:off x="585788" y="2085975"/>
            <a:ext cx="5218112" cy="3231654"/>
          </a:xfrm>
        </p:spPr>
        <p:txBody>
          <a:bodyPr/>
          <a:lstStyle/>
          <a:p>
            <a:pPr marL="231775" indent="-231775">
              <a:spcBef>
                <a:spcPts val="600"/>
              </a:spcBef>
              <a:spcAft>
                <a:spcPts val="600"/>
              </a:spcAft>
            </a:pPr>
            <a:r>
              <a:rPr lang="en-US" sz="1800" dirty="0"/>
              <a:t>Allow self-service users access to a subset of data warehouse separately.</a:t>
            </a:r>
          </a:p>
          <a:p>
            <a:pPr marL="231775" indent="-231775">
              <a:spcBef>
                <a:spcPts val="600"/>
              </a:spcBef>
              <a:spcAft>
                <a:spcPts val="600"/>
              </a:spcAft>
            </a:pPr>
            <a:r>
              <a:rPr lang="en-US" sz="1800" dirty="0"/>
              <a:t>Optimize performance with dataflows, which enable extracting data once for reuse, reducing data refresh time for slower sources.</a:t>
            </a:r>
          </a:p>
          <a:p>
            <a:pPr marL="231775" indent="-231775">
              <a:spcBef>
                <a:spcPts val="600"/>
              </a:spcBef>
              <a:spcAft>
                <a:spcPts val="600"/>
              </a:spcAft>
            </a:pPr>
            <a:r>
              <a:rPr lang="en-US" sz="1800" dirty="0"/>
              <a:t>Simplify data source complexity by only exposing dataflows to larger analyst groups.</a:t>
            </a:r>
          </a:p>
          <a:p>
            <a:pPr marL="231775" indent="-231775">
              <a:spcBef>
                <a:spcPts val="600"/>
              </a:spcBef>
              <a:spcAft>
                <a:spcPts val="600"/>
              </a:spcAft>
            </a:pPr>
            <a:r>
              <a:rPr lang="en-US" sz="1800" dirty="0"/>
              <a:t>Ensure consistency and quality of data by enabling users to clean and transform data before loading it to a destination.</a:t>
            </a:r>
          </a:p>
        </p:txBody>
      </p:sp>
      <p:sp>
        <p:nvSpPr>
          <p:cNvPr id="24" name="Text Placeholder 23">
            <a:extLst>
              <a:ext uri="{FF2B5EF4-FFF2-40B4-BE49-F238E27FC236}">
                <a16:creationId xmlns:a16="http://schemas.microsoft.com/office/drawing/2014/main" id="{5A600D03-CFA7-CBFD-8469-80365B724A73}"/>
              </a:ext>
            </a:extLst>
          </p:cNvPr>
          <p:cNvSpPr>
            <a:spLocks noGrp="1"/>
          </p:cNvSpPr>
          <p:nvPr>
            <p:ph type="body" sz="quarter" idx="19"/>
          </p:nvPr>
        </p:nvSpPr>
        <p:spPr>
          <a:xfrm>
            <a:off x="6244220" y="1594155"/>
            <a:ext cx="5219700" cy="369332"/>
          </a:xfrm>
        </p:spPr>
        <p:txBody>
          <a:bodyPr/>
          <a:lstStyle/>
          <a:p>
            <a:r>
              <a:rPr lang="en-IN" sz="2400" dirty="0"/>
              <a:t>Limitations:</a:t>
            </a:r>
          </a:p>
        </p:txBody>
      </p:sp>
      <p:sp>
        <p:nvSpPr>
          <p:cNvPr id="25" name="Text Placeholder 24">
            <a:extLst>
              <a:ext uri="{FF2B5EF4-FFF2-40B4-BE49-F238E27FC236}">
                <a16:creationId xmlns:a16="http://schemas.microsoft.com/office/drawing/2014/main" id="{5473C16E-147E-730B-B11F-BEFC14771C17}"/>
              </a:ext>
            </a:extLst>
          </p:cNvPr>
          <p:cNvSpPr>
            <a:spLocks noGrp="1"/>
          </p:cNvSpPr>
          <p:nvPr>
            <p:ph type="body" sz="quarter" idx="20"/>
          </p:nvPr>
        </p:nvSpPr>
        <p:spPr>
          <a:xfrm>
            <a:off x="6253163" y="2085975"/>
            <a:ext cx="5187950" cy="1415772"/>
          </a:xfrm>
        </p:spPr>
        <p:txBody>
          <a:bodyPr/>
          <a:lstStyle/>
          <a:p>
            <a:pPr marL="231775" indent="-231775">
              <a:spcBef>
                <a:spcPts val="600"/>
              </a:spcBef>
              <a:spcAft>
                <a:spcPts val="600"/>
              </a:spcAft>
            </a:pPr>
            <a:r>
              <a:rPr lang="en-US" sz="1800" dirty="0"/>
              <a:t>Dataflows aren't a replacement for a data warehouse.</a:t>
            </a:r>
          </a:p>
          <a:p>
            <a:pPr marL="231775" indent="-231775">
              <a:spcBef>
                <a:spcPts val="600"/>
              </a:spcBef>
              <a:spcAft>
                <a:spcPts val="600"/>
              </a:spcAft>
            </a:pPr>
            <a:r>
              <a:rPr lang="en-US" sz="1800" dirty="0"/>
              <a:t>Row-level security isn't supported.</a:t>
            </a:r>
          </a:p>
          <a:p>
            <a:pPr marL="231775" indent="-231775">
              <a:spcBef>
                <a:spcPts val="600"/>
              </a:spcBef>
              <a:spcAft>
                <a:spcPts val="600"/>
              </a:spcAft>
            </a:pPr>
            <a:r>
              <a:rPr lang="en-US" sz="1800" dirty="0"/>
              <a:t>Fabric capacity workspace is required.</a:t>
            </a:r>
          </a:p>
        </p:txBody>
      </p:sp>
    </p:spTree>
    <p:extLst>
      <p:ext uri="{BB962C8B-B14F-4D97-AF65-F5344CB8AC3E}">
        <p14:creationId xmlns:p14="http://schemas.microsoft.com/office/powerpoint/2010/main" val="35492943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38B711-C281-7AD2-04E1-2E3EF0BB6D36}"/>
              </a:ext>
            </a:extLst>
          </p:cNvPr>
          <p:cNvSpPr>
            <a:spLocks noGrp="1"/>
          </p:cNvSpPr>
          <p:nvPr>
            <p:ph type="title"/>
          </p:nvPr>
        </p:nvSpPr>
        <p:spPr>
          <a:xfrm>
            <a:off x="588262" y="585216"/>
            <a:ext cx="8193024" cy="492443"/>
          </a:xfrm>
        </p:spPr>
        <p:txBody>
          <a:bodyPr/>
          <a:lstStyle/>
          <a:p>
            <a:r>
              <a:rPr lang="en-US" sz="3200" dirty="0"/>
              <a:t>Explore Dataflow Gen2</a:t>
            </a:r>
          </a:p>
        </p:txBody>
      </p:sp>
      <p:sp>
        <p:nvSpPr>
          <p:cNvPr id="13" name="Text Placeholder 12">
            <a:extLst>
              <a:ext uri="{FF2B5EF4-FFF2-40B4-BE49-F238E27FC236}">
                <a16:creationId xmlns:a16="http://schemas.microsoft.com/office/drawing/2014/main" id="{BCDB6D5D-96F1-2E3C-53D7-423B8AE7157A}"/>
              </a:ext>
            </a:extLst>
          </p:cNvPr>
          <p:cNvSpPr>
            <a:spLocks noGrp="1"/>
          </p:cNvSpPr>
          <p:nvPr>
            <p:ph type="body" sz="quarter" idx="15"/>
          </p:nvPr>
        </p:nvSpPr>
        <p:spPr>
          <a:xfrm>
            <a:off x="585788" y="1581150"/>
            <a:ext cx="3173412" cy="2308324"/>
          </a:xfrm>
        </p:spPr>
        <p:txBody>
          <a:bodyPr/>
          <a:lstStyle/>
          <a:p>
            <a:pPr marL="286346" indent="-286346" defTabSz="932563">
              <a:spcBef>
                <a:spcPts val="588"/>
              </a:spcBef>
              <a:spcAft>
                <a:spcPts val="588"/>
              </a:spcAft>
              <a:buFont typeface="+mj-lt"/>
              <a:buAutoNum type="arabicPeriod"/>
            </a:pPr>
            <a:r>
              <a:rPr lang="en-US" sz="2200"/>
              <a:t>Power Query ribbon</a:t>
            </a:r>
          </a:p>
          <a:p>
            <a:pPr marL="286346" indent="-286346" defTabSz="932563">
              <a:spcBef>
                <a:spcPts val="588"/>
              </a:spcBef>
              <a:spcAft>
                <a:spcPts val="588"/>
              </a:spcAft>
              <a:buFont typeface="+mj-lt"/>
              <a:buAutoNum type="arabicPeriod"/>
            </a:pPr>
            <a:r>
              <a:rPr lang="en-US" sz="2200"/>
              <a:t>Queries pane</a:t>
            </a:r>
          </a:p>
          <a:p>
            <a:pPr marL="286346" indent="-286346" defTabSz="932563">
              <a:spcBef>
                <a:spcPts val="588"/>
              </a:spcBef>
              <a:spcAft>
                <a:spcPts val="588"/>
              </a:spcAft>
              <a:buFont typeface="+mj-lt"/>
              <a:buAutoNum type="arabicPeriod"/>
            </a:pPr>
            <a:r>
              <a:rPr lang="en-US" sz="2200"/>
              <a:t>Diagram view</a:t>
            </a:r>
          </a:p>
          <a:p>
            <a:pPr marL="286346" indent="-286346" defTabSz="932563">
              <a:spcBef>
                <a:spcPts val="588"/>
              </a:spcBef>
              <a:spcAft>
                <a:spcPts val="588"/>
              </a:spcAft>
              <a:buFont typeface="+mj-lt"/>
              <a:buAutoNum type="arabicPeriod"/>
            </a:pPr>
            <a:r>
              <a:rPr lang="en-US" sz="2200"/>
              <a:t>Data preview</a:t>
            </a:r>
          </a:p>
          <a:p>
            <a:pPr marL="286346" indent="-286346" defTabSz="932563">
              <a:spcBef>
                <a:spcPts val="588"/>
              </a:spcBef>
              <a:spcAft>
                <a:spcPts val="588"/>
              </a:spcAft>
              <a:buFont typeface="+mj-lt"/>
              <a:buAutoNum type="arabicPeriod"/>
            </a:pPr>
            <a:r>
              <a:rPr lang="en-US" sz="2200"/>
              <a:t>Query settings pane</a:t>
            </a:r>
            <a:endParaRPr lang="en-US" sz="2200" dirty="0"/>
          </a:p>
        </p:txBody>
      </p:sp>
      <p:pic>
        <p:nvPicPr>
          <p:cNvPr id="20" name="Picture Placeholder 19" descr="Screenshot of the Power Query Online interface.">
            <a:extLst>
              <a:ext uri="{FF2B5EF4-FFF2-40B4-BE49-F238E27FC236}">
                <a16:creationId xmlns:a16="http://schemas.microsoft.com/office/drawing/2014/main" id="{32F606F8-D790-FB70-4CB9-F512081ACD90}"/>
              </a:ext>
            </a:extLst>
          </p:cNvPr>
          <p:cNvPicPr>
            <a:picLocks noGrp="1" noChangeAspect="1"/>
          </p:cNvPicPr>
          <p:nvPr>
            <p:ph type="pic" sz="quarter" idx="20"/>
          </p:nvPr>
        </p:nvPicPr>
        <p:blipFill rotWithShape="1">
          <a:blip r:embed="rId3">
            <a:extLst>
              <a:ext uri="{28A0092B-C50C-407E-A947-70E740481C1C}">
                <a14:useLocalDpi xmlns:a14="http://schemas.microsoft.com/office/drawing/2010/main" val="0"/>
              </a:ext>
            </a:extLst>
          </a:blip>
          <a:srcRect/>
          <a:stretch/>
        </p:blipFill>
        <p:spPr>
          <a:solidFill>
            <a:srgbClr val="FFFFFF"/>
          </a:solidFill>
          <a:ln w="9525">
            <a:solidFill>
              <a:schemeClr val="tx1"/>
            </a:solidFill>
          </a:ln>
          <a:effectLst/>
        </p:spPr>
      </p:pic>
    </p:spTree>
    <p:extLst>
      <p:ext uri="{BB962C8B-B14F-4D97-AF65-F5344CB8AC3E}">
        <p14:creationId xmlns:p14="http://schemas.microsoft.com/office/powerpoint/2010/main" val="2149322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38B711-C281-7AD2-04E1-2E3EF0BB6D36}"/>
              </a:ext>
            </a:extLst>
          </p:cNvPr>
          <p:cNvSpPr>
            <a:spLocks noGrp="1"/>
          </p:cNvSpPr>
          <p:nvPr>
            <p:ph type="title"/>
          </p:nvPr>
        </p:nvSpPr>
        <p:spPr>
          <a:xfrm>
            <a:off x="588263" y="585216"/>
            <a:ext cx="10430257" cy="307777"/>
          </a:xfrm>
        </p:spPr>
        <p:txBody>
          <a:bodyPr wrap="square" anchor="ctr">
            <a:noAutofit/>
          </a:bodyPr>
          <a:lstStyle/>
          <a:p>
            <a:r>
              <a:rPr lang="en-US" sz="3200" dirty="0"/>
              <a:t>Integrate Dataflow Gen2 and pipelines</a:t>
            </a:r>
          </a:p>
        </p:txBody>
      </p:sp>
      <p:sp>
        <p:nvSpPr>
          <p:cNvPr id="3" name="Text Placeholder 2">
            <a:extLst>
              <a:ext uri="{FF2B5EF4-FFF2-40B4-BE49-F238E27FC236}">
                <a16:creationId xmlns:a16="http://schemas.microsoft.com/office/drawing/2014/main" id="{492E7C29-3F7F-92B7-0641-5C64341B7E84}"/>
              </a:ext>
            </a:extLst>
          </p:cNvPr>
          <p:cNvSpPr>
            <a:spLocks noGrp="1"/>
          </p:cNvSpPr>
          <p:nvPr>
            <p:ph type="body" sz="quarter" idx="4294967295"/>
          </p:nvPr>
        </p:nvSpPr>
        <p:spPr>
          <a:xfrm>
            <a:off x="588263" y="1653541"/>
            <a:ext cx="4311397" cy="3782496"/>
          </a:xfrm>
        </p:spPr>
        <p:txBody>
          <a:bodyPr anchor="t">
            <a:normAutofit fontScale="92500" lnSpcReduction="20000"/>
          </a:bodyPr>
          <a:lstStyle/>
          <a:p>
            <a:pPr marL="0" indent="0" algn="l">
              <a:buNone/>
            </a:pPr>
            <a:r>
              <a:rPr lang="en-US" sz="2800" b="0" i="0" dirty="0">
                <a:solidFill>
                  <a:srgbClr val="161616"/>
                </a:solidFill>
                <a:effectLst/>
                <a:latin typeface="Segoe UI" panose="020B0502040204020203" pitchFamily="34" charset="0"/>
              </a:rPr>
              <a:t>Common activities include:</a:t>
            </a:r>
          </a:p>
          <a:p>
            <a:pPr lvl="1">
              <a:spcBef>
                <a:spcPts val="1200"/>
              </a:spcBef>
              <a:spcAft>
                <a:spcPts val="1200"/>
              </a:spcAft>
            </a:pPr>
            <a:r>
              <a:rPr lang="en-US" sz="2600" b="0" i="0" dirty="0">
                <a:solidFill>
                  <a:srgbClr val="161616"/>
                </a:solidFill>
                <a:effectLst/>
                <a:latin typeface="Segoe UI" panose="020B0502040204020203" pitchFamily="34" charset="0"/>
              </a:rPr>
              <a:t>Copy data</a:t>
            </a:r>
          </a:p>
          <a:p>
            <a:pPr lvl="1">
              <a:spcBef>
                <a:spcPts val="1200"/>
              </a:spcBef>
              <a:spcAft>
                <a:spcPts val="1200"/>
              </a:spcAft>
            </a:pPr>
            <a:r>
              <a:rPr lang="en-US" sz="2600" b="0" i="0" dirty="0">
                <a:solidFill>
                  <a:srgbClr val="161616"/>
                </a:solidFill>
                <a:effectLst/>
                <a:latin typeface="Segoe UI" panose="020B0502040204020203" pitchFamily="34" charset="0"/>
              </a:rPr>
              <a:t>Incorporate Dataflow</a:t>
            </a:r>
          </a:p>
          <a:p>
            <a:pPr lvl="1">
              <a:spcBef>
                <a:spcPts val="1200"/>
              </a:spcBef>
              <a:spcAft>
                <a:spcPts val="1200"/>
              </a:spcAft>
            </a:pPr>
            <a:r>
              <a:rPr lang="en-US" sz="2600" b="0" i="0" dirty="0">
                <a:solidFill>
                  <a:srgbClr val="161616"/>
                </a:solidFill>
                <a:effectLst/>
                <a:latin typeface="Segoe UI" panose="020B0502040204020203" pitchFamily="34" charset="0"/>
              </a:rPr>
              <a:t>Add Notebook</a:t>
            </a:r>
          </a:p>
          <a:p>
            <a:pPr lvl="1">
              <a:spcBef>
                <a:spcPts val="1200"/>
              </a:spcBef>
              <a:spcAft>
                <a:spcPts val="1200"/>
              </a:spcAft>
            </a:pPr>
            <a:r>
              <a:rPr lang="en-US" sz="2600" b="0" i="0" dirty="0">
                <a:solidFill>
                  <a:srgbClr val="161616"/>
                </a:solidFill>
                <a:effectLst/>
                <a:latin typeface="Segoe UI" panose="020B0502040204020203" pitchFamily="34" charset="0"/>
              </a:rPr>
              <a:t>Get metadata</a:t>
            </a:r>
          </a:p>
          <a:p>
            <a:pPr lvl="1">
              <a:spcBef>
                <a:spcPts val="1200"/>
              </a:spcBef>
              <a:spcAft>
                <a:spcPts val="1200"/>
              </a:spcAft>
            </a:pPr>
            <a:r>
              <a:rPr lang="en-US" sz="2600" b="0" i="0" dirty="0">
                <a:solidFill>
                  <a:srgbClr val="161616"/>
                </a:solidFill>
                <a:effectLst/>
                <a:latin typeface="Segoe UI" panose="020B0502040204020203" pitchFamily="34" charset="0"/>
              </a:rPr>
              <a:t>Execute a script or stored procedure</a:t>
            </a:r>
          </a:p>
          <a:p>
            <a:pPr marL="0" indent="-227209" defTabSz="914367">
              <a:spcBef>
                <a:spcPts val="1176"/>
              </a:spcBef>
            </a:pPr>
            <a:endParaRPr lang="en-US" sz="2400" kern="1200" dirty="0"/>
          </a:p>
        </p:txBody>
      </p:sp>
      <p:pic>
        <p:nvPicPr>
          <p:cNvPr id="7" name="Picture Placeholder 6" descr="Screenshot of the pipeline schedule configuration">
            <a:extLst>
              <a:ext uri="{FF2B5EF4-FFF2-40B4-BE49-F238E27FC236}">
                <a16:creationId xmlns:a16="http://schemas.microsoft.com/office/drawing/2014/main" id="{758E0799-FA3F-EA9B-BD55-DF0113118206}"/>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b="-3"/>
          <a:stretch/>
        </p:blipFill>
        <p:spPr>
          <a:xfrm>
            <a:off x="5544311" y="1254214"/>
            <a:ext cx="5786629" cy="5012622"/>
          </a:xfrm>
          <a:noFill/>
          <a:ln>
            <a:solidFill>
              <a:schemeClr val="tx1"/>
            </a:solidFill>
          </a:ln>
        </p:spPr>
      </p:pic>
    </p:spTree>
    <p:extLst>
      <p:ext uri="{BB962C8B-B14F-4D97-AF65-F5344CB8AC3E}">
        <p14:creationId xmlns:p14="http://schemas.microsoft.com/office/powerpoint/2010/main" val="129814570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4F82C-E7A5-6DD4-C859-8A1AFBC04263}"/>
              </a:ext>
            </a:extLst>
          </p:cNvPr>
          <p:cNvSpPr>
            <a:spLocks noGrp="1"/>
          </p:cNvSpPr>
          <p:nvPr>
            <p:ph type="title"/>
          </p:nvPr>
        </p:nvSpPr>
        <p:spPr/>
        <p:txBody>
          <a:bodyPr/>
          <a:lstStyle/>
          <a:p>
            <a:r>
              <a:rPr lang="en-US"/>
              <a:t>Exercise</a:t>
            </a:r>
          </a:p>
        </p:txBody>
      </p:sp>
      <p:sp>
        <p:nvSpPr>
          <p:cNvPr id="5" name="Text Placeholder 4">
            <a:extLst>
              <a:ext uri="{FF2B5EF4-FFF2-40B4-BE49-F238E27FC236}">
                <a16:creationId xmlns:a16="http://schemas.microsoft.com/office/drawing/2014/main" id="{BB7DBF9E-8593-2600-0FFE-11FAC13224D1}"/>
              </a:ext>
            </a:extLst>
          </p:cNvPr>
          <p:cNvSpPr>
            <a:spLocks noGrp="1"/>
          </p:cNvSpPr>
          <p:nvPr>
            <p:ph type="body" sz="quarter" idx="34"/>
          </p:nvPr>
        </p:nvSpPr>
        <p:spPr>
          <a:xfrm>
            <a:off x="588263" y="2542117"/>
            <a:ext cx="2027938" cy="338554"/>
          </a:xfrm>
        </p:spPr>
        <p:txBody>
          <a:bodyPr/>
          <a:lstStyle/>
          <a:p>
            <a:r>
              <a:rPr lang="en-US" dirty="0"/>
              <a:t>30 minutes</a:t>
            </a:r>
          </a:p>
        </p:txBody>
      </p:sp>
      <p:sp>
        <p:nvSpPr>
          <p:cNvPr id="12" name="Text Placeholder 11">
            <a:extLst>
              <a:ext uri="{FF2B5EF4-FFF2-40B4-BE49-F238E27FC236}">
                <a16:creationId xmlns:a16="http://schemas.microsoft.com/office/drawing/2014/main" id="{C3A67C3C-D823-8317-2371-F9735A69839C}"/>
              </a:ext>
            </a:extLst>
          </p:cNvPr>
          <p:cNvSpPr>
            <a:spLocks noGrp="1"/>
          </p:cNvSpPr>
          <p:nvPr>
            <p:ph type="body" sz="quarter" idx="17"/>
          </p:nvPr>
        </p:nvSpPr>
        <p:spPr>
          <a:xfrm>
            <a:off x="4356039" y="1926472"/>
            <a:ext cx="7243823" cy="861774"/>
          </a:xfrm>
        </p:spPr>
        <p:txBody>
          <a:bodyPr/>
          <a:lstStyle/>
          <a:p>
            <a:r>
              <a:rPr lang="en-US" sz="2800" dirty="0"/>
              <a:t>Create and use a Dataflow Gen2 in Microsoft Fabric</a:t>
            </a:r>
          </a:p>
        </p:txBody>
      </p:sp>
    </p:spTree>
    <p:extLst>
      <p:ext uri="{BB962C8B-B14F-4D97-AF65-F5344CB8AC3E}">
        <p14:creationId xmlns:p14="http://schemas.microsoft.com/office/powerpoint/2010/main" val="11523965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48F05E-82B2-EEC6-1400-B2CC64B0FDCB}"/>
              </a:ext>
            </a:extLst>
          </p:cNvPr>
          <p:cNvSpPr>
            <a:spLocks noGrp="1"/>
          </p:cNvSpPr>
          <p:nvPr>
            <p:ph type="title"/>
          </p:nvPr>
        </p:nvSpPr>
        <p:spPr>
          <a:xfrm>
            <a:off x="588262" y="585216"/>
            <a:ext cx="8193024" cy="492443"/>
          </a:xfrm>
        </p:spPr>
        <p:txBody>
          <a:bodyPr/>
          <a:lstStyle/>
          <a:p>
            <a:r>
              <a:rPr lang="en-US" sz="3200" dirty="0"/>
              <a:t>Knowledge check</a:t>
            </a:r>
          </a:p>
        </p:txBody>
      </p:sp>
      <p:sp>
        <p:nvSpPr>
          <p:cNvPr id="37" name="Text Placeholder 36">
            <a:extLst>
              <a:ext uri="{FF2B5EF4-FFF2-40B4-BE49-F238E27FC236}">
                <a16:creationId xmlns:a16="http://schemas.microsoft.com/office/drawing/2014/main" id="{4CFAB479-AE24-53E2-DB6A-251ED1639921}"/>
              </a:ext>
            </a:extLst>
          </p:cNvPr>
          <p:cNvSpPr>
            <a:spLocks noGrp="1"/>
          </p:cNvSpPr>
          <p:nvPr>
            <p:ph type="body" sz="quarter" idx="17"/>
          </p:nvPr>
        </p:nvSpPr>
        <p:spPr>
          <a:xfrm>
            <a:off x="1235075" y="1594151"/>
            <a:ext cx="8778782" cy="246221"/>
          </a:xfrm>
        </p:spPr>
        <p:txBody>
          <a:bodyPr/>
          <a:lstStyle/>
          <a:p>
            <a:r>
              <a:rPr lang="en-US" sz="1600" dirty="0"/>
              <a:t>What is a Dataflow Gen2?</a:t>
            </a:r>
          </a:p>
        </p:txBody>
      </p:sp>
      <p:sp>
        <p:nvSpPr>
          <p:cNvPr id="36" name="Text Placeholder 35">
            <a:extLst>
              <a:ext uri="{FF2B5EF4-FFF2-40B4-BE49-F238E27FC236}">
                <a16:creationId xmlns:a16="http://schemas.microsoft.com/office/drawing/2014/main" id="{EB7A409F-6E75-40B4-1072-AC3B92272567}"/>
              </a:ext>
            </a:extLst>
          </p:cNvPr>
          <p:cNvSpPr>
            <a:spLocks noGrp="1"/>
          </p:cNvSpPr>
          <p:nvPr>
            <p:ph type="body" sz="quarter" idx="15"/>
          </p:nvPr>
        </p:nvSpPr>
        <p:spPr>
          <a:xfrm>
            <a:off x="1237265" y="1994124"/>
            <a:ext cx="8775098" cy="877163"/>
          </a:xfrm>
        </p:spPr>
        <p:txBody>
          <a:bodyPr vert="horz" wrap="square" lIns="0" tIns="0" rIns="0" bIns="0" rtlCol="0">
            <a:spAutoFit/>
          </a:bodyPr>
          <a:lstStyle/>
          <a:p>
            <a:pPr marL="283233" indent="-283233">
              <a:spcBef>
                <a:spcPts val="294"/>
              </a:spcBef>
              <a:spcAft>
                <a:spcPts val="588"/>
              </a:spcAft>
              <a:buSzTx/>
              <a:buFont typeface="Wingdings" panose="05000000000000000000" pitchFamily="2" charset="2"/>
              <a:buChar char="q"/>
              <a:defRPr/>
            </a:pPr>
            <a:r>
              <a:rPr lang="en-US" dirty="0">
                <a:solidFill>
                  <a:srgbClr val="171717"/>
                </a:solidFill>
              </a:rPr>
              <a:t>A hybrid database that supports ACID transactions</a:t>
            </a:r>
          </a:p>
          <a:p>
            <a:pPr marL="283233" indent="-283233">
              <a:spcBef>
                <a:spcPts val="294"/>
              </a:spcBef>
              <a:spcAft>
                <a:spcPts val="588"/>
              </a:spcAft>
              <a:buSzTx/>
              <a:buFont typeface="Wingdings" panose="05000000000000000000" pitchFamily="2" charset="2"/>
              <a:buChar char="q"/>
              <a:defRPr/>
            </a:pPr>
            <a:r>
              <a:rPr lang="en-US" dirty="0">
                <a:solidFill>
                  <a:srgbClr val="171717"/>
                </a:solidFill>
              </a:rPr>
              <a:t>A way to export data to Power BI Desktop</a:t>
            </a:r>
          </a:p>
          <a:p>
            <a:pPr marL="283233" indent="-283233">
              <a:spcBef>
                <a:spcPts val="294"/>
              </a:spcBef>
              <a:spcAft>
                <a:spcPts val="588"/>
              </a:spcAft>
              <a:buSzTx/>
              <a:buFont typeface="Wingdings" panose="05000000000000000000" pitchFamily="2" charset="2"/>
              <a:buChar char="q"/>
              <a:defRPr/>
            </a:pPr>
            <a:r>
              <a:rPr lang="en-US" dirty="0">
                <a:solidFill>
                  <a:srgbClr val="171717"/>
                </a:solidFill>
              </a:rPr>
              <a:t>A way to import and transform data with Power Query Online</a:t>
            </a:r>
          </a:p>
        </p:txBody>
      </p:sp>
      <p:sp>
        <p:nvSpPr>
          <p:cNvPr id="40" name="Text Placeholder 39">
            <a:extLst>
              <a:ext uri="{FF2B5EF4-FFF2-40B4-BE49-F238E27FC236}">
                <a16:creationId xmlns:a16="http://schemas.microsoft.com/office/drawing/2014/main" id="{101A3E03-8297-7218-CF5B-8CD48FFE6C82}"/>
              </a:ext>
            </a:extLst>
          </p:cNvPr>
          <p:cNvSpPr>
            <a:spLocks noGrp="1"/>
          </p:cNvSpPr>
          <p:nvPr>
            <p:ph type="body" sz="quarter" idx="22"/>
          </p:nvPr>
        </p:nvSpPr>
        <p:spPr>
          <a:xfrm>
            <a:off x="1235075" y="3109365"/>
            <a:ext cx="8778782" cy="246221"/>
          </a:xfrm>
        </p:spPr>
        <p:txBody>
          <a:bodyPr/>
          <a:lstStyle/>
          <a:p>
            <a:r>
              <a:rPr lang="en-US" sz="1600" dirty="0"/>
              <a:t>Which Fabric experience lets you create a Dataflow Gen2?</a:t>
            </a:r>
          </a:p>
        </p:txBody>
      </p:sp>
      <p:sp>
        <p:nvSpPr>
          <p:cNvPr id="41" name="Text Placeholder 40">
            <a:extLst>
              <a:ext uri="{FF2B5EF4-FFF2-40B4-BE49-F238E27FC236}">
                <a16:creationId xmlns:a16="http://schemas.microsoft.com/office/drawing/2014/main" id="{848156D3-3E1A-2199-27F8-06DE45C82A43}"/>
              </a:ext>
            </a:extLst>
          </p:cNvPr>
          <p:cNvSpPr>
            <a:spLocks noGrp="1"/>
          </p:cNvSpPr>
          <p:nvPr>
            <p:ph type="body" sz="quarter" idx="23"/>
          </p:nvPr>
        </p:nvSpPr>
        <p:spPr/>
        <p:txBody>
          <a:bodyPr vert="horz" wrap="square" lIns="0" tIns="0" rIns="0" bIns="0" rtlCol="0">
            <a:spAutoFit/>
          </a:bodyPr>
          <a:lstStyle/>
          <a:p>
            <a:pPr marL="283233" indent="-283233">
              <a:spcBef>
                <a:spcPts val="294"/>
              </a:spcBef>
              <a:spcAft>
                <a:spcPts val="588"/>
              </a:spcAft>
              <a:buSzTx/>
              <a:buFont typeface="Wingdings" panose="05000000000000000000" pitchFamily="2" charset="2"/>
              <a:buChar char="q"/>
              <a:defRPr/>
            </a:pPr>
            <a:r>
              <a:rPr lang="en-US">
                <a:solidFill>
                  <a:srgbClr val="171717"/>
                </a:solidFill>
              </a:rPr>
              <a:t>Real-time analytics</a:t>
            </a:r>
          </a:p>
          <a:p>
            <a:pPr marL="283233" indent="-283233">
              <a:spcBef>
                <a:spcPts val="294"/>
              </a:spcBef>
              <a:spcAft>
                <a:spcPts val="588"/>
              </a:spcAft>
              <a:buSzTx/>
              <a:buFont typeface="Wingdings" panose="05000000000000000000" pitchFamily="2" charset="2"/>
              <a:buChar char="q"/>
              <a:defRPr/>
            </a:pPr>
            <a:r>
              <a:rPr lang="en-US">
                <a:solidFill>
                  <a:srgbClr val="171717"/>
                </a:solidFill>
              </a:rPr>
              <a:t>Data warehouse</a:t>
            </a:r>
          </a:p>
          <a:p>
            <a:pPr marL="283233" indent="-283233">
              <a:spcBef>
                <a:spcPts val="294"/>
              </a:spcBef>
              <a:spcAft>
                <a:spcPts val="588"/>
              </a:spcAft>
              <a:buSzTx/>
              <a:buFont typeface="Wingdings" panose="05000000000000000000" pitchFamily="2" charset="2"/>
              <a:buChar char="q"/>
              <a:defRPr/>
            </a:pPr>
            <a:r>
              <a:rPr lang="en-US">
                <a:solidFill>
                  <a:srgbClr val="171717"/>
                </a:solidFill>
              </a:rPr>
              <a:t>Data Factory</a:t>
            </a:r>
            <a:endParaRPr lang="en-IN" dirty="0"/>
          </a:p>
        </p:txBody>
      </p:sp>
      <p:sp>
        <p:nvSpPr>
          <p:cNvPr id="38" name="Text Placeholder 37">
            <a:extLst>
              <a:ext uri="{FF2B5EF4-FFF2-40B4-BE49-F238E27FC236}">
                <a16:creationId xmlns:a16="http://schemas.microsoft.com/office/drawing/2014/main" id="{8B4027E7-EF64-258E-0D13-947A368B9DEC}"/>
              </a:ext>
            </a:extLst>
          </p:cNvPr>
          <p:cNvSpPr>
            <a:spLocks noGrp="1"/>
          </p:cNvSpPr>
          <p:nvPr>
            <p:ph type="body" sz="quarter" idx="20"/>
          </p:nvPr>
        </p:nvSpPr>
        <p:spPr>
          <a:xfrm>
            <a:off x="1235075" y="4559107"/>
            <a:ext cx="8778782" cy="246221"/>
          </a:xfrm>
        </p:spPr>
        <p:txBody>
          <a:bodyPr/>
          <a:lstStyle/>
          <a:p>
            <a:r>
              <a:rPr lang="en-US" sz="1600" dirty="0"/>
              <a:t>How do Dataflow Gen2 in Microsoft Fabric facilitate collaboration?</a:t>
            </a:r>
          </a:p>
        </p:txBody>
      </p:sp>
      <p:sp>
        <p:nvSpPr>
          <p:cNvPr id="39" name="Text Placeholder 38">
            <a:extLst>
              <a:ext uri="{FF2B5EF4-FFF2-40B4-BE49-F238E27FC236}">
                <a16:creationId xmlns:a16="http://schemas.microsoft.com/office/drawing/2014/main" id="{F0233FB3-E58A-9654-6447-64B6788F74CC}"/>
              </a:ext>
            </a:extLst>
          </p:cNvPr>
          <p:cNvSpPr>
            <a:spLocks noGrp="1"/>
          </p:cNvSpPr>
          <p:nvPr>
            <p:ph type="body" sz="quarter" idx="21"/>
          </p:nvPr>
        </p:nvSpPr>
        <p:spPr>
          <a:xfrm>
            <a:off x="1237265" y="4898755"/>
            <a:ext cx="8775098" cy="877163"/>
          </a:xfrm>
        </p:spPr>
        <p:txBody>
          <a:bodyPr vert="horz" wrap="square" lIns="0" tIns="0" rIns="0" bIns="0" rtlCol="0">
            <a:spAutoFit/>
          </a:bodyPr>
          <a:lstStyle/>
          <a:p>
            <a:pPr marL="283233" indent="-283233">
              <a:spcBef>
                <a:spcPts val="294"/>
              </a:spcBef>
              <a:spcAft>
                <a:spcPts val="588"/>
              </a:spcAft>
              <a:buFont typeface="Wingdings" panose="05000000000000000000" pitchFamily="2" charset="2"/>
              <a:buChar char="q"/>
              <a:defRPr/>
            </a:pPr>
            <a:r>
              <a:rPr lang="en-US" dirty="0">
                <a:solidFill>
                  <a:srgbClr val="171717"/>
                </a:solidFill>
              </a:rPr>
              <a:t>By providing a shared and collaborative environment for data transformation and integration</a:t>
            </a:r>
          </a:p>
          <a:p>
            <a:pPr marL="283233" indent="-283233">
              <a:spcBef>
                <a:spcPts val="294"/>
              </a:spcBef>
              <a:spcAft>
                <a:spcPts val="588"/>
              </a:spcAft>
              <a:buFont typeface="Wingdings" panose="05000000000000000000" pitchFamily="2" charset="2"/>
              <a:buChar char="q"/>
              <a:defRPr/>
            </a:pPr>
            <a:r>
              <a:rPr lang="en-US" dirty="0">
                <a:solidFill>
                  <a:srgbClr val="171717"/>
                </a:solidFill>
              </a:rPr>
              <a:t>By enabling real-time data streaming and event processing</a:t>
            </a:r>
          </a:p>
          <a:p>
            <a:pPr marL="283233" indent="-283233">
              <a:spcBef>
                <a:spcPts val="294"/>
              </a:spcBef>
              <a:spcAft>
                <a:spcPts val="588"/>
              </a:spcAft>
              <a:buFont typeface="Wingdings" panose="05000000000000000000" pitchFamily="2" charset="2"/>
              <a:buChar char="q"/>
              <a:defRPr/>
            </a:pPr>
            <a:r>
              <a:rPr lang="en-US" dirty="0">
                <a:solidFill>
                  <a:srgbClr val="171717"/>
                </a:solidFill>
              </a:rPr>
              <a:t>By integrating with popular business intelligence tools for data visualization</a:t>
            </a:r>
            <a:endParaRPr lang="en-US" dirty="0"/>
          </a:p>
        </p:txBody>
      </p:sp>
      <p:sp>
        <p:nvSpPr>
          <p:cNvPr id="42" name="Oval 41">
            <a:extLst>
              <a:ext uri="{FF2B5EF4-FFF2-40B4-BE49-F238E27FC236}">
                <a16:creationId xmlns:a16="http://schemas.microsoft.com/office/drawing/2014/main" id="{6DF2A6F7-649C-BD35-1F1E-BEB8BDF4B8C5}"/>
              </a:ext>
              <a:ext uri="{C183D7F6-B498-43B3-948B-1728B52AA6E4}">
                <adec:decorative xmlns:adec="http://schemas.microsoft.com/office/drawing/2017/decorative" val="1"/>
              </a:ext>
            </a:extLst>
          </p:cNvPr>
          <p:cNvSpPr/>
          <p:nvPr/>
        </p:nvSpPr>
        <p:spPr bwMode="auto">
          <a:xfrm>
            <a:off x="747639" y="1556773"/>
            <a:ext cx="312839" cy="3128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b="1" dirty="0">
                <a:solidFill>
                  <a:schemeClr val="tx1"/>
                </a:solidFill>
              </a:rPr>
              <a:t>1</a:t>
            </a:r>
            <a:endParaRPr lang="en-IN" b="1" dirty="0">
              <a:solidFill>
                <a:schemeClr val="tx1"/>
              </a:solidFill>
            </a:endParaRPr>
          </a:p>
        </p:txBody>
      </p:sp>
      <p:sp>
        <p:nvSpPr>
          <p:cNvPr id="43" name="Graphic 26">
            <a:extLst>
              <a:ext uri="{FF2B5EF4-FFF2-40B4-BE49-F238E27FC236}">
                <a16:creationId xmlns:a16="http://schemas.microsoft.com/office/drawing/2014/main" id="{555FE278-022A-643B-F795-B5DD84FBF08B}"/>
              </a:ext>
              <a:ext uri="{C183D7F6-B498-43B3-948B-1728B52AA6E4}">
                <adec:decorative xmlns:adec="http://schemas.microsoft.com/office/drawing/2017/decorative" val="1"/>
              </a:ext>
            </a:extLst>
          </p:cNvPr>
          <p:cNvSpPr/>
          <p:nvPr/>
        </p:nvSpPr>
        <p:spPr>
          <a:xfrm>
            <a:off x="1237265" y="2659821"/>
            <a:ext cx="160753" cy="112908"/>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sz="1730">
              <a:solidFill>
                <a:srgbClr val="000000"/>
              </a:solidFill>
              <a:latin typeface="Segoe UI"/>
            </a:endParaRPr>
          </a:p>
        </p:txBody>
      </p:sp>
      <p:sp>
        <p:nvSpPr>
          <p:cNvPr id="44" name="Oval 43">
            <a:extLst>
              <a:ext uri="{FF2B5EF4-FFF2-40B4-BE49-F238E27FC236}">
                <a16:creationId xmlns:a16="http://schemas.microsoft.com/office/drawing/2014/main" id="{203817F0-9EF4-B180-8586-7DD7765B0217}"/>
              </a:ext>
              <a:ext uri="{C183D7F6-B498-43B3-948B-1728B52AA6E4}">
                <adec:decorative xmlns:adec="http://schemas.microsoft.com/office/drawing/2017/decorative" val="1"/>
              </a:ext>
            </a:extLst>
          </p:cNvPr>
          <p:cNvSpPr/>
          <p:nvPr/>
        </p:nvSpPr>
        <p:spPr bwMode="auto">
          <a:xfrm>
            <a:off x="747639" y="3079420"/>
            <a:ext cx="312839" cy="3128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b="1" dirty="0">
                <a:solidFill>
                  <a:schemeClr val="tx1"/>
                </a:solidFill>
              </a:rPr>
              <a:t>2</a:t>
            </a:r>
            <a:endParaRPr lang="en-IN" b="1" dirty="0">
              <a:solidFill>
                <a:schemeClr val="tx1"/>
              </a:solidFill>
            </a:endParaRPr>
          </a:p>
        </p:txBody>
      </p:sp>
      <p:sp>
        <p:nvSpPr>
          <p:cNvPr id="45" name="Graphic 26">
            <a:extLst>
              <a:ext uri="{FF2B5EF4-FFF2-40B4-BE49-F238E27FC236}">
                <a16:creationId xmlns:a16="http://schemas.microsoft.com/office/drawing/2014/main" id="{CBCF01DB-B451-B4C6-1C1A-34CE630A1326}"/>
              </a:ext>
              <a:ext uri="{C183D7F6-B498-43B3-948B-1728B52AA6E4}">
                <adec:decorative xmlns:adec="http://schemas.microsoft.com/office/drawing/2017/decorative" val="1"/>
              </a:ext>
            </a:extLst>
          </p:cNvPr>
          <p:cNvSpPr/>
          <p:nvPr/>
        </p:nvSpPr>
        <p:spPr>
          <a:xfrm>
            <a:off x="1237265" y="4109446"/>
            <a:ext cx="160753" cy="112908"/>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sz="1730">
              <a:solidFill>
                <a:srgbClr val="000000"/>
              </a:solidFill>
              <a:latin typeface="Segoe UI"/>
            </a:endParaRPr>
          </a:p>
        </p:txBody>
      </p:sp>
      <p:sp>
        <p:nvSpPr>
          <p:cNvPr id="46" name="Oval 45">
            <a:extLst>
              <a:ext uri="{FF2B5EF4-FFF2-40B4-BE49-F238E27FC236}">
                <a16:creationId xmlns:a16="http://schemas.microsoft.com/office/drawing/2014/main" id="{1EFB09DA-ABD4-C203-81A2-33E80436DBCD}"/>
              </a:ext>
              <a:ext uri="{C183D7F6-B498-43B3-948B-1728B52AA6E4}">
                <adec:decorative xmlns:adec="http://schemas.microsoft.com/office/drawing/2017/decorative" val="1"/>
              </a:ext>
            </a:extLst>
          </p:cNvPr>
          <p:cNvSpPr/>
          <p:nvPr/>
        </p:nvSpPr>
        <p:spPr bwMode="auto">
          <a:xfrm>
            <a:off x="747639" y="4523227"/>
            <a:ext cx="312839" cy="3128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b="1" dirty="0">
                <a:solidFill>
                  <a:schemeClr val="tx1"/>
                </a:solidFill>
              </a:rPr>
              <a:t>3</a:t>
            </a:r>
            <a:endParaRPr lang="en-IN" b="1" dirty="0">
              <a:solidFill>
                <a:schemeClr val="tx1"/>
              </a:solidFill>
            </a:endParaRPr>
          </a:p>
        </p:txBody>
      </p:sp>
      <p:sp>
        <p:nvSpPr>
          <p:cNvPr id="47" name="Graphic 26">
            <a:extLst>
              <a:ext uri="{FF2B5EF4-FFF2-40B4-BE49-F238E27FC236}">
                <a16:creationId xmlns:a16="http://schemas.microsoft.com/office/drawing/2014/main" id="{FE01BC55-204D-03EE-D693-03DE9B0862A9}"/>
              </a:ext>
              <a:ext uri="{C183D7F6-B498-43B3-948B-1728B52AA6E4}">
                <adec:decorative xmlns:adec="http://schemas.microsoft.com/office/drawing/2017/decorative" val="1"/>
              </a:ext>
            </a:extLst>
          </p:cNvPr>
          <p:cNvSpPr/>
          <p:nvPr/>
        </p:nvSpPr>
        <p:spPr>
          <a:xfrm>
            <a:off x="1237265" y="4910269"/>
            <a:ext cx="160753" cy="112908"/>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sz="1730" dirty="0">
              <a:solidFill>
                <a:srgbClr val="000000"/>
              </a:solidFill>
              <a:latin typeface="Segoe UI"/>
            </a:endParaRPr>
          </a:p>
        </p:txBody>
      </p:sp>
    </p:spTree>
    <p:extLst>
      <p:ext uri="{BB962C8B-B14F-4D97-AF65-F5344CB8AC3E}">
        <p14:creationId xmlns:p14="http://schemas.microsoft.com/office/powerpoint/2010/main" val="3324705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5FF4EC-645C-1ED1-D5A8-43C81F9FE47C}"/>
              </a:ext>
            </a:extLst>
          </p:cNvPr>
          <p:cNvSpPr>
            <a:spLocks noGrp="1"/>
          </p:cNvSpPr>
          <p:nvPr>
            <p:ph type="title"/>
          </p:nvPr>
        </p:nvSpPr>
        <p:spPr/>
        <p:txBody>
          <a:bodyPr>
            <a:noAutofit/>
          </a:bodyPr>
          <a:lstStyle/>
          <a:p>
            <a:r>
              <a:rPr lang="en-IN" dirty="0"/>
              <a:t>Recap</a:t>
            </a:r>
          </a:p>
        </p:txBody>
      </p:sp>
      <p:sp>
        <p:nvSpPr>
          <p:cNvPr id="12" name="TextBox 11">
            <a:extLst>
              <a:ext uri="{FF2B5EF4-FFF2-40B4-BE49-F238E27FC236}">
                <a16:creationId xmlns:a16="http://schemas.microsoft.com/office/drawing/2014/main" id="{57905DC2-1CA2-23F6-1A18-6FB6930F2857}"/>
              </a:ext>
            </a:extLst>
          </p:cNvPr>
          <p:cNvSpPr txBox="1"/>
          <p:nvPr/>
        </p:nvSpPr>
        <p:spPr>
          <a:xfrm>
            <a:off x="588262" y="1247804"/>
            <a:ext cx="11031840" cy="430887"/>
          </a:xfrm>
          <a:prstGeom prst="rect">
            <a:avLst/>
          </a:prstGeom>
          <a:noFill/>
        </p:spPr>
        <p:txBody>
          <a:bodyPr wrap="square" lIns="0" tIns="45720" rIns="91440" bIns="45720" anchor="t">
            <a:spAutoFit/>
          </a:bodyPr>
          <a:lstStyle/>
          <a:p>
            <a:r>
              <a:rPr lang="en-US" sz="2200" dirty="0">
                <a:solidFill>
                  <a:schemeClr val="accent2"/>
                </a:solidFill>
                <a:latin typeface="+mj-lt"/>
                <a:cs typeface="Segoe UI Semibold" panose="020B0502040204020203" pitchFamily="34" charset="0"/>
              </a:rPr>
              <a:t>In this section, we covered:</a:t>
            </a:r>
          </a:p>
        </p:txBody>
      </p:sp>
      <p:sp>
        <p:nvSpPr>
          <p:cNvPr id="13" name="Rounded Rectangle 3_1">
            <a:extLst>
              <a:ext uri="{FF2B5EF4-FFF2-40B4-BE49-F238E27FC236}">
                <a16:creationId xmlns:a16="http://schemas.microsoft.com/office/drawing/2014/main" id="{60C0B429-9530-2BF9-1342-005317DEA8AA}"/>
              </a:ext>
              <a:ext uri="{C183D7F6-B498-43B3-948B-1728B52AA6E4}">
                <adec:decorative xmlns:adec="http://schemas.microsoft.com/office/drawing/2017/decorative" val="1"/>
              </a:ext>
            </a:extLst>
          </p:cNvPr>
          <p:cNvSpPr/>
          <p:nvPr/>
        </p:nvSpPr>
        <p:spPr>
          <a:xfrm>
            <a:off x="826966" y="1941807"/>
            <a:ext cx="10083190" cy="319619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numCol="1" spcCol="457200" rtlCol="0" anchor="t"/>
          <a:lstStyle/>
          <a:p>
            <a:pPr marL="342900" indent="-342900" algn="l">
              <a:lnSpc>
                <a:spcPct val="200000"/>
              </a:lnSpc>
              <a:buFont typeface="Arial" panose="020B0604020202020204" pitchFamily="34" charset="0"/>
              <a:buChar char="•"/>
            </a:pPr>
            <a:r>
              <a:rPr lang="en-US" sz="2400" b="0" i="0" dirty="0">
                <a:solidFill>
                  <a:srgbClr val="161616"/>
                </a:solidFill>
                <a:effectLst/>
                <a:latin typeface="Segoe UI" panose="020B0502040204020203" pitchFamily="34" charset="0"/>
              </a:rPr>
              <a:t>Dataflow Gen2 capabilities in Microsoft Fabric.</a:t>
            </a:r>
          </a:p>
          <a:p>
            <a:pPr marL="342900" indent="-342900" algn="l">
              <a:lnSpc>
                <a:spcPct val="200000"/>
              </a:lnSpc>
              <a:buFont typeface="Arial" panose="020B0604020202020204" pitchFamily="34" charset="0"/>
              <a:buChar char="•"/>
            </a:pPr>
            <a:r>
              <a:rPr lang="en-US" sz="2400" b="0" i="0" dirty="0">
                <a:solidFill>
                  <a:srgbClr val="161616"/>
                </a:solidFill>
                <a:effectLst/>
                <a:latin typeface="Segoe UI" panose="020B0502040204020203" pitchFamily="34" charset="0"/>
              </a:rPr>
              <a:t>Dataflow Gen2 solutions to ingest and transform data.</a:t>
            </a:r>
          </a:p>
          <a:p>
            <a:pPr marL="342900" indent="-342900" algn="l">
              <a:lnSpc>
                <a:spcPct val="200000"/>
              </a:lnSpc>
              <a:buFont typeface="Arial" panose="020B0604020202020204" pitchFamily="34" charset="0"/>
              <a:buChar char="•"/>
            </a:pPr>
            <a:r>
              <a:rPr lang="en-US" sz="2400" b="0" i="0" dirty="0">
                <a:solidFill>
                  <a:srgbClr val="161616"/>
                </a:solidFill>
                <a:effectLst/>
                <a:latin typeface="Segoe UI" panose="020B0502040204020203" pitchFamily="34" charset="0"/>
              </a:rPr>
              <a:t>Using a Dataflow Gen2 in a pipeline.</a:t>
            </a:r>
          </a:p>
        </p:txBody>
      </p:sp>
    </p:spTree>
    <p:extLst>
      <p:ext uri="{BB962C8B-B14F-4D97-AF65-F5344CB8AC3E}">
        <p14:creationId xmlns:p14="http://schemas.microsoft.com/office/powerpoint/2010/main" val="279177123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0F13B9-D3B4-22FE-AA8E-C2BFA5A5CCCA}"/>
              </a:ext>
            </a:extLst>
          </p:cNvPr>
          <p:cNvSpPr>
            <a:spLocks noGrp="1"/>
          </p:cNvSpPr>
          <p:nvPr>
            <p:ph type="title"/>
          </p:nvPr>
        </p:nvSpPr>
        <p:spPr>
          <a:xfrm>
            <a:off x="588262" y="585216"/>
            <a:ext cx="8193024" cy="492443"/>
          </a:xfrm>
        </p:spPr>
        <p:txBody>
          <a:bodyPr/>
          <a:lstStyle/>
          <a:p>
            <a:r>
              <a:rPr lang="en-US" sz="3200" dirty="0"/>
              <a:t>Further reading</a:t>
            </a:r>
          </a:p>
        </p:txBody>
      </p:sp>
      <p:sp>
        <p:nvSpPr>
          <p:cNvPr id="15" name="Text Placeholder 14">
            <a:extLst>
              <a:ext uri="{FF2B5EF4-FFF2-40B4-BE49-F238E27FC236}">
                <a16:creationId xmlns:a16="http://schemas.microsoft.com/office/drawing/2014/main" id="{ACD0481F-C616-23A5-4F0E-9B56576768EF}"/>
              </a:ext>
            </a:extLst>
          </p:cNvPr>
          <p:cNvSpPr>
            <a:spLocks noGrp="1"/>
          </p:cNvSpPr>
          <p:nvPr>
            <p:ph type="body" sz="quarter" idx="15"/>
          </p:nvPr>
        </p:nvSpPr>
        <p:spPr>
          <a:xfrm>
            <a:off x="586389" y="1591056"/>
            <a:ext cx="8193024" cy="338554"/>
          </a:xfrm>
        </p:spPr>
        <p:txBody>
          <a:bodyPr/>
          <a:lstStyle/>
          <a:p>
            <a:r>
              <a:rPr lang="en-US" sz="2200" dirty="0"/>
              <a:t>Ingest Data with Dataflow Gen2 in Microsoft Fabric</a:t>
            </a:r>
          </a:p>
        </p:txBody>
      </p:sp>
      <p:sp>
        <p:nvSpPr>
          <p:cNvPr id="16" name="Text Placeholder 15">
            <a:extLst>
              <a:ext uri="{FF2B5EF4-FFF2-40B4-BE49-F238E27FC236}">
                <a16:creationId xmlns:a16="http://schemas.microsoft.com/office/drawing/2014/main" id="{C0FA0B87-7B2C-03B8-F3B2-3B249113864B}"/>
              </a:ext>
            </a:extLst>
          </p:cNvPr>
          <p:cNvSpPr>
            <a:spLocks noGrp="1"/>
          </p:cNvSpPr>
          <p:nvPr>
            <p:ph type="body" sz="quarter" idx="19"/>
          </p:nvPr>
        </p:nvSpPr>
        <p:spPr>
          <a:xfrm>
            <a:off x="586389" y="2081710"/>
            <a:ext cx="8193024" cy="276999"/>
          </a:xfrm>
        </p:spPr>
        <p:txBody>
          <a:bodyPr/>
          <a:lstStyle/>
          <a:p>
            <a:pPr marL="0" indent="0">
              <a:buNone/>
            </a:pPr>
            <a:r>
              <a:rPr lang="en-US" sz="1800" dirty="0">
                <a:solidFill>
                  <a:srgbClr val="0078D4"/>
                </a:solidFill>
                <a:hlinkClick r:id="rId3">
                  <a:extLst>
                    <a:ext uri="{A12FA001-AC4F-418D-AE19-62706E023703}">
                      <ahyp:hlinkClr xmlns:ahyp="http://schemas.microsoft.com/office/drawing/2018/hyperlinkcolor" val="tx"/>
                    </a:ext>
                  </a:extLst>
                </a:hlinkClick>
              </a:rPr>
              <a:t>https://aka.ms/fabric-dataflow</a:t>
            </a:r>
            <a:endParaRPr lang="en-US" sz="1800" dirty="0">
              <a:solidFill>
                <a:srgbClr val="0078D4"/>
              </a:solidFill>
            </a:endParaRPr>
          </a:p>
        </p:txBody>
      </p:sp>
      <p:grpSp>
        <p:nvGrpSpPr>
          <p:cNvPr id="7" name="Group 6">
            <a:extLst>
              <a:ext uri="{FF2B5EF4-FFF2-40B4-BE49-F238E27FC236}">
                <a16:creationId xmlns:a16="http://schemas.microsoft.com/office/drawing/2014/main" id="{4D176225-6760-1DA1-9823-E75F5D8BC250}"/>
              </a:ext>
              <a:ext uri="{C183D7F6-B498-43B3-948B-1728B52AA6E4}">
                <adec:decorative xmlns:adec="http://schemas.microsoft.com/office/drawing/2017/decorative" val="1"/>
              </a:ext>
            </a:extLst>
          </p:cNvPr>
          <p:cNvGrpSpPr/>
          <p:nvPr/>
        </p:nvGrpSpPr>
        <p:grpSpPr>
          <a:xfrm>
            <a:off x="7625058" y="1718635"/>
            <a:ext cx="3585699" cy="3585699"/>
            <a:chOff x="7625058" y="1718635"/>
            <a:chExt cx="3585699" cy="3585699"/>
          </a:xfrm>
        </p:grpSpPr>
        <p:sp>
          <p:nvSpPr>
            <p:cNvPr id="2" name="Oval 1">
              <a:extLst>
                <a:ext uri="{FF2B5EF4-FFF2-40B4-BE49-F238E27FC236}">
                  <a16:creationId xmlns:a16="http://schemas.microsoft.com/office/drawing/2014/main" id="{924FE796-64D3-2911-22B0-81BECFBE9848}"/>
                </a:ext>
                <a:ext uri="{C183D7F6-B498-43B3-948B-1728B52AA6E4}">
                  <adec:decorative xmlns:adec="http://schemas.microsoft.com/office/drawing/2017/decorative" val="1"/>
                </a:ext>
              </a:extLst>
            </p:cNvPr>
            <p:cNvSpPr/>
            <p:nvPr/>
          </p:nvSpPr>
          <p:spPr bwMode="auto">
            <a:xfrm>
              <a:off x="7625058" y="1718635"/>
              <a:ext cx="3585699" cy="3585699"/>
            </a:xfrm>
            <a:prstGeom prst="ellipse">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F790A5F6-A951-8A7F-7DB9-8E72F032749F}"/>
                </a:ext>
                <a:ext uri="{C183D7F6-B498-43B3-948B-1728B52AA6E4}">
                  <adec:decorative xmlns:adec="http://schemas.microsoft.com/office/drawing/2017/decorative" val="1"/>
                </a:ext>
              </a:extLst>
            </p:cNvPr>
            <p:cNvPicPr>
              <a:picLocks/>
            </p:cNvPicPr>
            <p:nvPr/>
          </p:nvPicPr>
          <p:blipFill rotWithShape="1">
            <a:blip r:embed="rId4">
              <a:extLst>
                <a:ext uri="{96DAC541-7B7A-43D3-8B79-37D633B846F1}">
                  <asvg:svgBlip xmlns:asvg="http://schemas.microsoft.com/office/drawing/2016/SVG/main" r:embed="rId5"/>
                </a:ext>
              </a:extLst>
            </a:blip>
            <a:srcRect l="3729" t="3729" r="3729" b="3729"/>
            <a:stretch/>
          </p:blipFill>
          <p:spPr>
            <a:xfrm>
              <a:off x="8137335" y="2230913"/>
              <a:ext cx="2561146" cy="2561144"/>
            </a:xfrm>
            <a:prstGeom prst="ellipse">
              <a:avLst/>
            </a:prstGeom>
          </p:spPr>
        </p:pic>
      </p:grpSp>
    </p:spTree>
    <p:extLst>
      <p:ext uri="{BB962C8B-B14F-4D97-AF65-F5344CB8AC3E}">
        <p14:creationId xmlns:p14="http://schemas.microsoft.com/office/powerpoint/2010/main" val="149626065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628632-0ECC-A45F-82C4-78ED7E7FEE82}"/>
              </a:ext>
            </a:extLst>
          </p:cNvPr>
          <p:cNvSpPr>
            <a:spLocks noGrp="1"/>
          </p:cNvSpPr>
          <p:nvPr>
            <p:ph type="title"/>
          </p:nvPr>
        </p:nvSpPr>
        <p:spPr>
          <a:xfrm>
            <a:off x="569911" y="3384610"/>
            <a:ext cx="6345239" cy="615553"/>
          </a:xfrm>
        </p:spPr>
        <p:txBody>
          <a:bodyPr/>
          <a:lstStyle/>
          <a:p>
            <a:r>
              <a:rPr lang="en-US" dirty="0"/>
              <a:t>Orchestrate processes and data movement with Microsoft Fabric</a:t>
            </a:r>
          </a:p>
        </p:txBody>
      </p:sp>
    </p:spTree>
    <p:extLst>
      <p:ext uri="{BB962C8B-B14F-4D97-AF65-F5344CB8AC3E}">
        <p14:creationId xmlns:p14="http://schemas.microsoft.com/office/powerpoint/2010/main" val="370240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D5BD34C-F8C3-F11F-70FD-4E66BDEFA91B}"/>
              </a:ext>
            </a:extLst>
          </p:cNvPr>
          <p:cNvSpPr>
            <a:spLocks noGrp="1"/>
          </p:cNvSpPr>
          <p:nvPr>
            <p:ph type="title"/>
          </p:nvPr>
        </p:nvSpPr>
        <p:spPr/>
        <p:txBody>
          <a:bodyPr/>
          <a:lstStyle/>
          <a:p>
            <a:r>
              <a:rPr lang="en-US" sz="3200" dirty="0"/>
              <a:t>Pipelines in Microsoft Fabric</a:t>
            </a:r>
          </a:p>
        </p:txBody>
      </p:sp>
      <p:sp>
        <p:nvSpPr>
          <p:cNvPr id="3" name="Text Placeholder 2">
            <a:extLst>
              <a:ext uri="{FF2B5EF4-FFF2-40B4-BE49-F238E27FC236}">
                <a16:creationId xmlns:a16="http://schemas.microsoft.com/office/drawing/2014/main" id="{21F3AAE7-0F57-DA1F-CEC5-D24E402D7C9F}"/>
              </a:ext>
            </a:extLst>
          </p:cNvPr>
          <p:cNvSpPr>
            <a:spLocks noGrp="1"/>
          </p:cNvSpPr>
          <p:nvPr>
            <p:ph type="body" sz="quarter" idx="17"/>
          </p:nvPr>
        </p:nvSpPr>
        <p:spPr>
          <a:xfrm>
            <a:off x="588261" y="1355909"/>
            <a:ext cx="5364224" cy="369332"/>
          </a:xfrm>
        </p:spPr>
        <p:txBody>
          <a:bodyPr/>
          <a:lstStyle/>
          <a:p>
            <a:r>
              <a:rPr lang="en-IN" sz="2400" dirty="0"/>
              <a:t>Pipeline concepts:</a:t>
            </a:r>
          </a:p>
        </p:txBody>
      </p:sp>
      <p:sp>
        <p:nvSpPr>
          <p:cNvPr id="13" name="Text Placeholder 12">
            <a:extLst>
              <a:ext uri="{FF2B5EF4-FFF2-40B4-BE49-F238E27FC236}">
                <a16:creationId xmlns:a16="http://schemas.microsoft.com/office/drawing/2014/main" id="{E8F9AAE2-63DA-E632-3203-BC595B28909E}"/>
              </a:ext>
            </a:extLst>
          </p:cNvPr>
          <p:cNvSpPr>
            <a:spLocks noGrp="1"/>
          </p:cNvSpPr>
          <p:nvPr>
            <p:ph type="body" sz="quarter" idx="15"/>
          </p:nvPr>
        </p:nvSpPr>
        <p:spPr>
          <a:xfrm>
            <a:off x="929106" y="1993185"/>
            <a:ext cx="3666958" cy="2339102"/>
          </a:xfrm>
        </p:spPr>
        <p:txBody>
          <a:bodyPr/>
          <a:lstStyle/>
          <a:p>
            <a:pPr marL="231775" indent="-231775">
              <a:spcBef>
                <a:spcPts val="1200"/>
              </a:spcBef>
              <a:buFont typeface="Arial" panose="020B0604020202020204" pitchFamily="34" charset="0"/>
              <a:buChar char="•"/>
            </a:pPr>
            <a:r>
              <a:rPr lang="en-US" sz="2400" dirty="0">
                <a:latin typeface="+mn-lt"/>
                <a:cs typeface="Segoe UI Light" panose="020B0502040204020203" pitchFamily="34" charset="0"/>
              </a:rPr>
              <a:t>Activities</a:t>
            </a:r>
          </a:p>
          <a:p>
            <a:pPr marL="520700" lvl="1" indent="-241300">
              <a:spcBef>
                <a:spcPts val="600"/>
              </a:spcBef>
              <a:spcAft>
                <a:spcPts val="600"/>
              </a:spcAft>
              <a:buSzPct val="100000"/>
              <a:buFont typeface="Segoe UI" panose="020B0502040204020203" pitchFamily="34" charset="0"/>
              <a:buChar char="–"/>
            </a:pPr>
            <a:r>
              <a:rPr lang="en-US" sz="2000" dirty="0">
                <a:cs typeface="Segoe UI Light" panose="020B0502040204020203" pitchFamily="34" charset="0"/>
              </a:rPr>
              <a:t>Data transformation</a:t>
            </a:r>
          </a:p>
          <a:p>
            <a:pPr marL="520700" lvl="1" indent="-241300">
              <a:spcBef>
                <a:spcPts val="600"/>
              </a:spcBef>
              <a:spcAft>
                <a:spcPts val="600"/>
              </a:spcAft>
              <a:buSzPct val="100000"/>
              <a:buFont typeface="Segoe UI" panose="020B0502040204020203" pitchFamily="34" charset="0"/>
              <a:buChar char="–"/>
            </a:pPr>
            <a:r>
              <a:rPr lang="en-US" sz="2000" dirty="0">
                <a:cs typeface="Segoe UI Light" panose="020B0502040204020203" pitchFamily="34" charset="0"/>
              </a:rPr>
              <a:t>Control flow</a:t>
            </a:r>
          </a:p>
          <a:p>
            <a:pPr marL="231775" indent="-231775">
              <a:spcBef>
                <a:spcPts val="1200"/>
              </a:spcBef>
              <a:buFont typeface="Arial" panose="020B0604020202020204" pitchFamily="34" charset="0"/>
              <a:buChar char="•"/>
            </a:pPr>
            <a:r>
              <a:rPr lang="en-US" sz="2400" dirty="0">
                <a:latin typeface="+mn-lt"/>
                <a:cs typeface="Segoe UI Light" panose="020B0502040204020203" pitchFamily="34" charset="0"/>
              </a:rPr>
              <a:t>Parameters</a:t>
            </a:r>
          </a:p>
          <a:p>
            <a:pPr marL="231775" indent="-231775">
              <a:spcBef>
                <a:spcPts val="1200"/>
              </a:spcBef>
              <a:buFont typeface="Arial" panose="020B0604020202020204" pitchFamily="34" charset="0"/>
              <a:buChar char="•"/>
            </a:pPr>
            <a:r>
              <a:rPr lang="en-US" sz="2400" dirty="0">
                <a:latin typeface="+mn-lt"/>
                <a:cs typeface="Segoe UI Light" panose="020B0502040204020203" pitchFamily="34" charset="0"/>
              </a:rPr>
              <a:t>Pipeline runs</a:t>
            </a:r>
          </a:p>
        </p:txBody>
      </p:sp>
      <p:pic>
        <p:nvPicPr>
          <p:cNvPr id="15" name="Picture Placeholder 14" descr="Screenshot of a pipeline canvas with multiple activities.">
            <a:extLst>
              <a:ext uri="{FF2B5EF4-FFF2-40B4-BE49-F238E27FC236}">
                <a16:creationId xmlns:a16="http://schemas.microsoft.com/office/drawing/2014/main" id="{CC356987-0EF0-BBB4-DE5D-A6530E13A90F}"/>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tretch/>
        </p:blipFill>
        <p:spPr>
          <a:xfrm>
            <a:off x="5637213" y="1355909"/>
            <a:ext cx="6554787" cy="5213350"/>
          </a:xfrm>
          <a:prstGeom prst="rect">
            <a:avLst/>
          </a:prstGeom>
          <a:ln>
            <a:solidFill>
              <a:schemeClr val="tx1"/>
            </a:solidFill>
          </a:ln>
        </p:spPr>
      </p:pic>
    </p:spTree>
    <p:extLst>
      <p:ext uri="{BB962C8B-B14F-4D97-AF65-F5344CB8AC3E}">
        <p14:creationId xmlns:p14="http://schemas.microsoft.com/office/powerpoint/2010/main" val="85943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D5BD34C-F8C3-F11F-70FD-4E66BDEFA91B}"/>
              </a:ext>
            </a:extLst>
          </p:cNvPr>
          <p:cNvSpPr>
            <a:spLocks noGrp="1"/>
          </p:cNvSpPr>
          <p:nvPr>
            <p:ph type="title"/>
          </p:nvPr>
        </p:nvSpPr>
        <p:spPr>
          <a:xfrm>
            <a:off x="588262" y="585216"/>
            <a:ext cx="8193024" cy="492443"/>
          </a:xfrm>
        </p:spPr>
        <p:txBody>
          <a:bodyPr/>
          <a:lstStyle/>
          <a:p>
            <a:r>
              <a:rPr lang="en-US" sz="3200" dirty="0"/>
              <a:t>Common Activities – copy data</a:t>
            </a:r>
          </a:p>
        </p:txBody>
      </p:sp>
      <p:grpSp>
        <p:nvGrpSpPr>
          <p:cNvPr id="10" name="Group 9">
            <a:extLst>
              <a:ext uri="{FF2B5EF4-FFF2-40B4-BE49-F238E27FC236}">
                <a16:creationId xmlns:a16="http://schemas.microsoft.com/office/drawing/2014/main" id="{B50BA28D-2B62-430F-350E-933D0744BD6E}"/>
              </a:ext>
              <a:ext uri="{C183D7F6-B498-43B3-948B-1728B52AA6E4}">
                <adec:decorative xmlns:adec="http://schemas.microsoft.com/office/drawing/2017/decorative" val="1"/>
              </a:ext>
            </a:extLst>
          </p:cNvPr>
          <p:cNvGrpSpPr/>
          <p:nvPr/>
        </p:nvGrpSpPr>
        <p:grpSpPr>
          <a:xfrm>
            <a:off x="617449" y="1637159"/>
            <a:ext cx="5563654" cy="3619376"/>
            <a:chOff x="617449" y="1637159"/>
            <a:chExt cx="5563654" cy="3619376"/>
          </a:xfrm>
        </p:grpSpPr>
        <p:sp>
          <p:nvSpPr>
            <p:cNvPr id="12" name="TextBox 11">
              <a:extLst>
                <a:ext uri="{FF2B5EF4-FFF2-40B4-BE49-F238E27FC236}">
                  <a16:creationId xmlns:a16="http://schemas.microsoft.com/office/drawing/2014/main" id="{381C15E4-A0E2-1069-58AC-9EF7FC788DFE}"/>
                </a:ext>
              </a:extLst>
            </p:cNvPr>
            <p:cNvSpPr txBox="1"/>
            <p:nvPr/>
          </p:nvSpPr>
          <p:spPr>
            <a:xfrm>
              <a:off x="1304435" y="4628671"/>
              <a:ext cx="4189682"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 Use the copy data tool.</a:t>
              </a:r>
            </a:p>
          </p:txBody>
        </p:sp>
        <p:pic>
          <p:nvPicPr>
            <p:cNvPr id="13" name="Picture 2" descr="Screenshot of the Copy Data tool in Microsoft Fabric.">
              <a:extLst>
                <a:ext uri="{FF2B5EF4-FFF2-40B4-BE49-F238E27FC236}">
                  <a16:creationId xmlns:a16="http://schemas.microsoft.com/office/drawing/2014/main" id="{433A97AE-39C4-108E-58A6-0F6202175C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449" y="1637159"/>
              <a:ext cx="5563654" cy="293807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46300966-F807-4243-45BD-47C56F0B183A}"/>
              </a:ext>
              <a:ext uri="{C183D7F6-B498-43B3-948B-1728B52AA6E4}">
                <adec:decorative xmlns:adec="http://schemas.microsoft.com/office/drawing/2017/decorative" val="1"/>
              </a:ext>
            </a:extLst>
          </p:cNvPr>
          <p:cNvGrpSpPr/>
          <p:nvPr/>
        </p:nvGrpSpPr>
        <p:grpSpPr>
          <a:xfrm>
            <a:off x="5351930" y="2646115"/>
            <a:ext cx="7084545" cy="3904587"/>
            <a:chOff x="5351930" y="2646115"/>
            <a:chExt cx="7084545" cy="3904587"/>
          </a:xfrm>
        </p:grpSpPr>
        <p:sp>
          <p:nvSpPr>
            <p:cNvPr id="15" name="TextBox 14">
              <a:extLst>
                <a:ext uri="{FF2B5EF4-FFF2-40B4-BE49-F238E27FC236}">
                  <a16:creationId xmlns:a16="http://schemas.microsoft.com/office/drawing/2014/main" id="{9FBB64F7-80CD-3F92-8DC6-8649860413D5}"/>
                </a:ext>
              </a:extLst>
            </p:cNvPr>
            <p:cNvSpPr txBox="1"/>
            <p:nvPr/>
          </p:nvSpPr>
          <p:spPr>
            <a:xfrm>
              <a:off x="5434149" y="5922838"/>
              <a:ext cx="7002326"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2. Edit the settings below the pipeline canvas.</a:t>
              </a:r>
            </a:p>
          </p:txBody>
        </p:sp>
        <p:pic>
          <p:nvPicPr>
            <p:cNvPr id="16" name="Picture 15" descr="Screenshot of the Fabric UI with a pipeline displayed.">
              <a:extLst>
                <a:ext uri="{FF2B5EF4-FFF2-40B4-BE49-F238E27FC236}">
                  <a16:creationId xmlns:a16="http://schemas.microsoft.com/office/drawing/2014/main" id="{04E7BB8A-3F43-CE45-0C5D-A8BF6066E7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1930" y="2646115"/>
              <a:ext cx="6773306" cy="3296061"/>
            </a:xfrm>
            <a:prstGeom prst="rect">
              <a:avLst/>
            </a:prstGeom>
            <a:ln>
              <a:solidFill>
                <a:schemeClr val="tx1"/>
              </a:solidFill>
            </a:ln>
            <a:effectLst>
              <a:outerShdw blurRad="50800" dist="38100" dir="2700000" algn="tl" rotWithShape="0">
                <a:prstClr val="black">
                  <a:alpha val="40000"/>
                </a:prstClr>
              </a:outerShdw>
            </a:effectLst>
          </p:spPr>
        </p:pic>
      </p:grpSp>
      <p:sp>
        <p:nvSpPr>
          <p:cNvPr id="17" name="Arrow: Right 16">
            <a:extLst>
              <a:ext uri="{FF2B5EF4-FFF2-40B4-BE49-F238E27FC236}">
                <a16:creationId xmlns:a16="http://schemas.microsoft.com/office/drawing/2014/main" id="{0AD991A2-BD4E-DD64-2CD4-81ABEBA28E4B}"/>
              </a:ext>
              <a:ext uri="{C183D7F6-B498-43B3-948B-1728B52AA6E4}">
                <adec:decorative xmlns:adec="http://schemas.microsoft.com/office/drawing/2017/decorative" val="1"/>
              </a:ext>
            </a:extLst>
          </p:cNvPr>
          <p:cNvSpPr/>
          <p:nvPr/>
        </p:nvSpPr>
        <p:spPr bwMode="auto">
          <a:xfrm>
            <a:off x="5075962" y="3216950"/>
            <a:ext cx="1050151" cy="623530"/>
          </a:xfrm>
          <a:prstGeom prst="rightArrow">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6837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2873415"/>
            <a:ext cx="3182027" cy="1107996"/>
          </a:xfrm>
        </p:spPr>
        <p:txBody>
          <a:bodyPr anchor="ctr"/>
          <a:lstStyle>
            <a:lvl1pPr>
              <a:defRPr>
                <a:solidFill>
                  <a:srgbClr val="2A446F"/>
                </a:solidFill>
              </a:defRPr>
            </a:lvl1pPr>
          </a:lstStyle>
          <a:p>
            <a:r>
              <a:rPr lang="en-US" sz="3600" dirty="0">
                <a:solidFill>
                  <a:schemeClr val="tx1"/>
                </a:solidFill>
              </a:rPr>
              <a:t>Learning objectives</a:t>
            </a:r>
          </a:p>
        </p:txBody>
      </p:sp>
      <p:sp>
        <p:nvSpPr>
          <p:cNvPr id="3" name="Subtitle"/>
          <p:cNvSpPr>
            <a:spLocks noGrp="1"/>
          </p:cNvSpPr>
          <p:nvPr>
            <p:ph type="body" sz="quarter" idx="11"/>
          </p:nvPr>
        </p:nvSpPr>
        <p:spPr>
          <a:xfrm>
            <a:off x="4941888" y="2033187"/>
            <a:ext cx="6667500" cy="2788456"/>
          </a:xfrm>
        </p:spPr>
        <p:txBody>
          <a:bodyPr anchor="ctr"/>
          <a:lstStyle>
            <a:lvl1pPr marL="231775" indent="-231775">
              <a:spcAft>
                <a:spcPts val="600"/>
              </a:spcAft>
              <a:buFont typeface="Wingdings" panose="05000000000000000000" pitchFamily="2" charset="2"/>
              <a:buChar char=""/>
              <a:defRPr sz="1800"/>
            </a:lvl1pPr>
          </a:lstStyle>
          <a:p>
            <a:pPr lvl="1">
              <a:spcAft>
                <a:spcPts val="1800"/>
              </a:spcAft>
            </a:pPr>
            <a:r>
              <a:rPr lang="en-US" sz="2800" dirty="0"/>
              <a:t>Describe end-to-end analytics in Microsoft Fabric.</a:t>
            </a:r>
          </a:p>
          <a:p>
            <a:pPr lvl="1">
              <a:spcAft>
                <a:spcPts val="1800"/>
              </a:spcAft>
            </a:pPr>
            <a:r>
              <a:rPr lang="en-US" sz="2800" dirty="0"/>
              <a:t>Understand data teams and roles that use Fabric.</a:t>
            </a:r>
          </a:p>
          <a:p>
            <a:pPr lvl="1">
              <a:spcAft>
                <a:spcPts val="1800"/>
              </a:spcAft>
            </a:pPr>
            <a:r>
              <a:rPr lang="en-US" sz="2800" dirty="0"/>
              <a:t>Describe how to enable and use Fabric.</a:t>
            </a:r>
          </a:p>
        </p:txBody>
      </p:sp>
    </p:spTree>
    <p:extLst>
      <p:ext uri="{BB962C8B-B14F-4D97-AF65-F5344CB8AC3E}">
        <p14:creationId xmlns:p14="http://schemas.microsoft.com/office/powerpoint/2010/main" val="392662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D5BD34C-F8C3-F11F-70FD-4E66BDEFA91B}"/>
              </a:ext>
            </a:extLst>
          </p:cNvPr>
          <p:cNvSpPr>
            <a:spLocks noGrp="1"/>
          </p:cNvSpPr>
          <p:nvPr>
            <p:ph type="title"/>
          </p:nvPr>
        </p:nvSpPr>
        <p:spPr>
          <a:xfrm>
            <a:off x="588263" y="585216"/>
            <a:ext cx="10430257" cy="307777"/>
          </a:xfrm>
        </p:spPr>
        <p:txBody>
          <a:bodyPr wrap="square" anchor="ctr">
            <a:noAutofit/>
          </a:bodyPr>
          <a:lstStyle/>
          <a:p>
            <a:r>
              <a:rPr lang="en-US" sz="3200" dirty="0"/>
              <a:t>Use templates for common activities</a:t>
            </a:r>
          </a:p>
        </p:txBody>
      </p:sp>
      <p:pic>
        <p:nvPicPr>
          <p:cNvPr id="9" name="Picture 8" descr="Screenshot of several available templates.">
            <a:extLst>
              <a:ext uri="{FF2B5EF4-FFF2-40B4-BE49-F238E27FC236}">
                <a16:creationId xmlns:a16="http://schemas.microsoft.com/office/drawing/2014/main" id="{D8683D06-73B1-E5D6-A9D6-02DB19540590}"/>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588263" y="1274642"/>
            <a:ext cx="10536937" cy="4832013"/>
          </a:xfrm>
          <a:prstGeom prst="rect">
            <a:avLst/>
          </a:prstGeom>
          <a:ln>
            <a:solidFill>
              <a:schemeClr val="tx1"/>
            </a:solidFill>
          </a:ln>
        </p:spPr>
      </p:pic>
    </p:spTree>
    <p:extLst>
      <p:ext uri="{BB962C8B-B14F-4D97-AF65-F5344CB8AC3E}">
        <p14:creationId xmlns:p14="http://schemas.microsoft.com/office/powerpoint/2010/main" val="900135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D5BD34C-F8C3-F11F-70FD-4E66BDEFA91B}"/>
              </a:ext>
            </a:extLst>
          </p:cNvPr>
          <p:cNvSpPr>
            <a:spLocks noGrp="1"/>
          </p:cNvSpPr>
          <p:nvPr>
            <p:ph type="title"/>
          </p:nvPr>
        </p:nvSpPr>
        <p:spPr>
          <a:xfrm>
            <a:off x="588262" y="585216"/>
            <a:ext cx="8193024" cy="492443"/>
          </a:xfrm>
        </p:spPr>
        <p:txBody>
          <a:bodyPr/>
          <a:lstStyle/>
          <a:p>
            <a:r>
              <a:rPr lang="en-US" sz="3200" dirty="0"/>
              <a:t>Run and monitor pipelines</a:t>
            </a:r>
          </a:p>
        </p:txBody>
      </p:sp>
      <p:sp>
        <p:nvSpPr>
          <p:cNvPr id="14" name="Text Placeholder 13">
            <a:extLst>
              <a:ext uri="{FF2B5EF4-FFF2-40B4-BE49-F238E27FC236}">
                <a16:creationId xmlns:a16="http://schemas.microsoft.com/office/drawing/2014/main" id="{FF26919E-4886-9DE8-AAAA-7B6B6B0ADC95}"/>
              </a:ext>
            </a:extLst>
          </p:cNvPr>
          <p:cNvSpPr>
            <a:spLocks noGrp="1"/>
          </p:cNvSpPr>
          <p:nvPr>
            <p:ph type="body" sz="quarter" idx="15"/>
          </p:nvPr>
        </p:nvSpPr>
        <p:spPr>
          <a:xfrm>
            <a:off x="585788" y="1581150"/>
            <a:ext cx="3173412" cy="1815882"/>
          </a:xfrm>
        </p:spPr>
        <p:txBody>
          <a:bodyPr/>
          <a:lstStyle/>
          <a:p>
            <a:pPr marL="298795" indent="-298795" defTabSz="932563">
              <a:spcBef>
                <a:spcPts val="588"/>
              </a:spcBef>
              <a:spcAft>
                <a:spcPts val="588"/>
              </a:spcAft>
              <a:buSzPct val="100000"/>
              <a:buFont typeface="+mj-lt"/>
              <a:buAutoNum type="arabicPeriod"/>
            </a:pPr>
            <a:r>
              <a:rPr lang="en-US" sz="2200" dirty="0"/>
              <a:t>Validate</a:t>
            </a:r>
          </a:p>
          <a:p>
            <a:pPr marL="298795" indent="-298795" defTabSz="932563">
              <a:spcBef>
                <a:spcPts val="588"/>
              </a:spcBef>
              <a:spcAft>
                <a:spcPts val="588"/>
              </a:spcAft>
              <a:buSzPct val="100000"/>
              <a:buFont typeface="+mj-lt"/>
              <a:buAutoNum type="arabicPeriod"/>
            </a:pPr>
            <a:r>
              <a:rPr lang="en-US" sz="2200" dirty="0"/>
              <a:t>Run</a:t>
            </a:r>
          </a:p>
          <a:p>
            <a:pPr marL="298795" indent="-298795" defTabSz="932563">
              <a:spcBef>
                <a:spcPts val="588"/>
              </a:spcBef>
              <a:spcAft>
                <a:spcPts val="588"/>
              </a:spcAft>
              <a:buSzPct val="100000"/>
              <a:buFont typeface="+mj-lt"/>
              <a:buAutoNum type="arabicPeriod"/>
            </a:pPr>
            <a:r>
              <a:rPr lang="en-US" sz="2200" dirty="0"/>
              <a:t>Schedule</a:t>
            </a:r>
          </a:p>
          <a:p>
            <a:pPr marL="298795" indent="-298795" defTabSz="932563">
              <a:spcBef>
                <a:spcPts val="588"/>
              </a:spcBef>
              <a:spcAft>
                <a:spcPts val="588"/>
              </a:spcAft>
              <a:buSzPct val="100000"/>
              <a:buFont typeface="+mj-lt"/>
              <a:buAutoNum type="arabicPeriod"/>
            </a:pPr>
            <a:r>
              <a:rPr lang="en-US" sz="2200" dirty="0"/>
              <a:t>View run history</a:t>
            </a:r>
          </a:p>
        </p:txBody>
      </p:sp>
      <p:pic>
        <p:nvPicPr>
          <p:cNvPr id="16" name="Picture Placeholder 15" descr="Screenshot of the pipeline run monitoring UI of the Fabric interface.">
            <a:extLst>
              <a:ext uri="{FF2B5EF4-FFF2-40B4-BE49-F238E27FC236}">
                <a16:creationId xmlns:a16="http://schemas.microsoft.com/office/drawing/2014/main" id="{704FA038-C130-45FD-09AD-9152E145FC48}"/>
              </a:ext>
            </a:extLst>
          </p:cNvPr>
          <p:cNvPicPr>
            <a:picLocks noGrp="1" noChangeAspect="1"/>
          </p:cNvPicPr>
          <p:nvPr>
            <p:ph type="pic" sz="quarter" idx="20"/>
          </p:nvPr>
        </p:nvPicPr>
        <p:blipFill rotWithShape="1">
          <a:blip r:embed="rId3">
            <a:extLst>
              <a:ext uri="{28A0092B-C50C-407E-A947-70E740481C1C}">
                <a14:useLocalDpi xmlns:a14="http://schemas.microsoft.com/office/drawing/2010/main" val="0"/>
              </a:ext>
            </a:extLst>
          </a:blip>
          <a:srcRect/>
          <a:stretch/>
        </p:blipFill>
        <p:spPr>
          <a:solidFill>
            <a:srgbClr val="FFFFFF"/>
          </a:solidFill>
          <a:ln w="9525">
            <a:solidFill>
              <a:schemeClr val="tx1"/>
            </a:solidFill>
          </a:ln>
        </p:spPr>
      </p:pic>
    </p:spTree>
    <p:extLst>
      <p:ext uri="{BB962C8B-B14F-4D97-AF65-F5344CB8AC3E}">
        <p14:creationId xmlns:p14="http://schemas.microsoft.com/office/powerpoint/2010/main" val="3143409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4F82C-E7A5-6DD4-C859-8A1AFBC04263}"/>
              </a:ext>
            </a:extLst>
          </p:cNvPr>
          <p:cNvSpPr>
            <a:spLocks noGrp="1"/>
          </p:cNvSpPr>
          <p:nvPr>
            <p:ph type="title"/>
          </p:nvPr>
        </p:nvSpPr>
        <p:spPr/>
        <p:txBody>
          <a:bodyPr/>
          <a:lstStyle/>
          <a:p>
            <a:r>
              <a:rPr lang="en-US" dirty="0"/>
              <a:t>Exercise </a:t>
            </a:r>
          </a:p>
        </p:txBody>
      </p:sp>
      <p:sp>
        <p:nvSpPr>
          <p:cNvPr id="12" name="Text Placeholder 11">
            <a:extLst>
              <a:ext uri="{FF2B5EF4-FFF2-40B4-BE49-F238E27FC236}">
                <a16:creationId xmlns:a16="http://schemas.microsoft.com/office/drawing/2014/main" id="{1AA010C8-9602-27FA-EDFD-792D1F0DD9CC}"/>
              </a:ext>
            </a:extLst>
          </p:cNvPr>
          <p:cNvSpPr>
            <a:spLocks noGrp="1"/>
          </p:cNvSpPr>
          <p:nvPr>
            <p:ph type="body" sz="quarter" idx="17"/>
          </p:nvPr>
        </p:nvSpPr>
        <p:spPr>
          <a:xfrm>
            <a:off x="4356100" y="1927225"/>
            <a:ext cx="7243763" cy="430887"/>
          </a:xfrm>
        </p:spPr>
        <p:txBody>
          <a:bodyPr/>
          <a:lstStyle/>
          <a:p>
            <a:r>
              <a:rPr lang="en-US" sz="2800" dirty="0"/>
              <a:t>Ingest data with a pipeline</a:t>
            </a:r>
          </a:p>
        </p:txBody>
      </p:sp>
      <p:sp>
        <p:nvSpPr>
          <p:cNvPr id="5" name="Text Placeholder 4">
            <a:extLst>
              <a:ext uri="{FF2B5EF4-FFF2-40B4-BE49-F238E27FC236}">
                <a16:creationId xmlns:a16="http://schemas.microsoft.com/office/drawing/2014/main" id="{4DA29A50-E4A1-D8A7-3755-58C881E94503}"/>
              </a:ext>
            </a:extLst>
          </p:cNvPr>
          <p:cNvSpPr>
            <a:spLocks noGrp="1"/>
          </p:cNvSpPr>
          <p:nvPr>
            <p:ph type="body" sz="quarter" idx="34"/>
          </p:nvPr>
        </p:nvSpPr>
        <p:spPr>
          <a:xfrm>
            <a:off x="588263" y="2542117"/>
            <a:ext cx="2027938" cy="338554"/>
          </a:xfrm>
        </p:spPr>
        <p:txBody>
          <a:bodyPr/>
          <a:lstStyle/>
          <a:p>
            <a:r>
              <a:rPr lang="en-US" dirty="0"/>
              <a:t>60 minutes</a:t>
            </a:r>
          </a:p>
        </p:txBody>
      </p:sp>
    </p:spTree>
    <p:extLst>
      <p:ext uri="{BB962C8B-B14F-4D97-AF65-F5344CB8AC3E}">
        <p14:creationId xmlns:p14="http://schemas.microsoft.com/office/powerpoint/2010/main" val="42771525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48F05E-82B2-EEC6-1400-B2CC64B0FDCB}"/>
              </a:ext>
            </a:extLst>
          </p:cNvPr>
          <p:cNvSpPr>
            <a:spLocks noGrp="1"/>
          </p:cNvSpPr>
          <p:nvPr>
            <p:ph type="title"/>
          </p:nvPr>
        </p:nvSpPr>
        <p:spPr>
          <a:xfrm>
            <a:off x="588262" y="585216"/>
            <a:ext cx="8193024" cy="492443"/>
          </a:xfrm>
        </p:spPr>
        <p:txBody>
          <a:bodyPr/>
          <a:lstStyle/>
          <a:p>
            <a:r>
              <a:rPr lang="en-US" sz="3200" dirty="0"/>
              <a:t>Knowledge check </a:t>
            </a:r>
          </a:p>
        </p:txBody>
      </p:sp>
      <p:sp>
        <p:nvSpPr>
          <p:cNvPr id="37" name="Text Placeholder 36">
            <a:extLst>
              <a:ext uri="{FF2B5EF4-FFF2-40B4-BE49-F238E27FC236}">
                <a16:creationId xmlns:a16="http://schemas.microsoft.com/office/drawing/2014/main" id="{0CD5B743-C4BD-BE06-D220-B47C8A2DBC08}"/>
              </a:ext>
            </a:extLst>
          </p:cNvPr>
          <p:cNvSpPr>
            <a:spLocks noGrp="1"/>
          </p:cNvSpPr>
          <p:nvPr>
            <p:ph type="body" sz="quarter" idx="17"/>
          </p:nvPr>
        </p:nvSpPr>
        <p:spPr>
          <a:xfrm>
            <a:off x="1235075" y="1607098"/>
            <a:ext cx="8778782" cy="246221"/>
          </a:xfrm>
        </p:spPr>
        <p:txBody>
          <a:bodyPr>
            <a:spAutoFit/>
          </a:bodyPr>
          <a:lstStyle/>
          <a:p>
            <a:r>
              <a:rPr lang="en-US" sz="1600" dirty="0"/>
              <a:t>What is a data pipeline?</a:t>
            </a:r>
          </a:p>
        </p:txBody>
      </p:sp>
      <p:sp>
        <p:nvSpPr>
          <p:cNvPr id="47" name="Text Placeholder 46">
            <a:extLst>
              <a:ext uri="{FF2B5EF4-FFF2-40B4-BE49-F238E27FC236}">
                <a16:creationId xmlns:a16="http://schemas.microsoft.com/office/drawing/2014/main" id="{FFD6A86A-7405-89F2-0EE0-97612FD2658E}"/>
              </a:ext>
            </a:extLst>
          </p:cNvPr>
          <p:cNvSpPr>
            <a:spLocks noGrp="1"/>
          </p:cNvSpPr>
          <p:nvPr>
            <p:ph type="body" sz="quarter" idx="15"/>
          </p:nvPr>
        </p:nvSpPr>
        <p:spPr>
          <a:xfrm>
            <a:off x="1237265" y="1940784"/>
            <a:ext cx="8775098" cy="732508"/>
          </a:xfrm>
        </p:spPr>
        <p:txBody>
          <a:bodyPr/>
          <a:lstStyle/>
          <a:p>
            <a:r>
              <a:rPr lang="en-US" dirty="0"/>
              <a:t>A special folder in OneLake storage where data can be exported from a lakehouse.</a:t>
            </a:r>
          </a:p>
          <a:p>
            <a:r>
              <a:rPr lang="en-US" dirty="0"/>
              <a:t>A sequence of activities to orchestrate a data ingestion or transformation process.</a:t>
            </a:r>
          </a:p>
          <a:p>
            <a:r>
              <a:rPr lang="en-US" dirty="0"/>
              <a:t>A saved Power Query.</a:t>
            </a:r>
          </a:p>
        </p:txBody>
      </p:sp>
      <p:sp>
        <p:nvSpPr>
          <p:cNvPr id="40" name="Text Placeholder 39">
            <a:extLst>
              <a:ext uri="{FF2B5EF4-FFF2-40B4-BE49-F238E27FC236}">
                <a16:creationId xmlns:a16="http://schemas.microsoft.com/office/drawing/2014/main" id="{252CFAFF-9BDE-982F-A158-231F1128BFA9}"/>
              </a:ext>
            </a:extLst>
          </p:cNvPr>
          <p:cNvSpPr>
            <a:spLocks noGrp="1"/>
          </p:cNvSpPr>
          <p:nvPr>
            <p:ph type="body" sz="quarter" idx="22"/>
          </p:nvPr>
        </p:nvSpPr>
        <p:spPr>
          <a:xfrm>
            <a:off x="1235075" y="3056717"/>
            <a:ext cx="8778782" cy="492443"/>
          </a:xfrm>
        </p:spPr>
        <p:txBody>
          <a:bodyPr>
            <a:spAutoFit/>
          </a:bodyPr>
          <a:lstStyle/>
          <a:p>
            <a:r>
              <a:rPr lang="en-US" sz="1600" dirty="0"/>
              <a:t>You want to use a pipeline to copy data to a folder with a specified name for each run. What should you do?</a:t>
            </a:r>
          </a:p>
        </p:txBody>
      </p:sp>
      <p:sp>
        <p:nvSpPr>
          <p:cNvPr id="55" name="Text Placeholder 54">
            <a:extLst>
              <a:ext uri="{FF2B5EF4-FFF2-40B4-BE49-F238E27FC236}">
                <a16:creationId xmlns:a16="http://schemas.microsoft.com/office/drawing/2014/main" id="{94DFCD6C-4ACA-8E45-2848-04FE06C60691}"/>
              </a:ext>
            </a:extLst>
          </p:cNvPr>
          <p:cNvSpPr>
            <a:spLocks noGrp="1"/>
          </p:cNvSpPr>
          <p:nvPr>
            <p:ph type="body" sz="quarter" idx="23"/>
          </p:nvPr>
        </p:nvSpPr>
        <p:spPr>
          <a:xfrm>
            <a:off x="1250626" y="3544491"/>
            <a:ext cx="8775098" cy="732508"/>
          </a:xfrm>
        </p:spPr>
        <p:txBody>
          <a:bodyPr/>
          <a:lstStyle/>
          <a:p>
            <a:r>
              <a:rPr lang="en-US" dirty="0"/>
              <a:t>Create multiple pipelines – One for each folder name.</a:t>
            </a:r>
          </a:p>
          <a:p>
            <a:r>
              <a:rPr lang="en-US" dirty="0"/>
              <a:t>Use a Dataflow Gen2.</a:t>
            </a:r>
          </a:p>
          <a:p>
            <a:r>
              <a:rPr lang="en-US" dirty="0"/>
              <a:t>Add a parameter to the pipeline and use it to specify the folder name for each run.</a:t>
            </a:r>
          </a:p>
        </p:txBody>
      </p:sp>
      <p:sp>
        <p:nvSpPr>
          <p:cNvPr id="38" name="Text Placeholder 37">
            <a:extLst>
              <a:ext uri="{FF2B5EF4-FFF2-40B4-BE49-F238E27FC236}">
                <a16:creationId xmlns:a16="http://schemas.microsoft.com/office/drawing/2014/main" id="{E39F41CD-A5D9-2D6E-CFCA-E40070E2565A}"/>
              </a:ext>
            </a:extLst>
          </p:cNvPr>
          <p:cNvSpPr>
            <a:spLocks noGrp="1"/>
          </p:cNvSpPr>
          <p:nvPr>
            <p:ph type="body" sz="quarter" idx="20"/>
          </p:nvPr>
        </p:nvSpPr>
        <p:spPr/>
        <p:txBody>
          <a:bodyPr>
            <a:noAutofit/>
          </a:bodyPr>
          <a:lstStyle/>
          <a:p>
            <a:r>
              <a:rPr lang="en-US" sz="1600" dirty="0"/>
              <a:t>You have previously run a pipeline containing multiple activities. What's the best way to check how long each individual activity took to complete?</a:t>
            </a:r>
          </a:p>
        </p:txBody>
      </p:sp>
      <p:sp>
        <p:nvSpPr>
          <p:cNvPr id="48" name="Text Placeholder 47">
            <a:extLst>
              <a:ext uri="{FF2B5EF4-FFF2-40B4-BE49-F238E27FC236}">
                <a16:creationId xmlns:a16="http://schemas.microsoft.com/office/drawing/2014/main" id="{EB60E208-867D-42B3-CCAA-CEB8A37C75B4}"/>
              </a:ext>
            </a:extLst>
          </p:cNvPr>
          <p:cNvSpPr>
            <a:spLocks noGrp="1"/>
          </p:cNvSpPr>
          <p:nvPr>
            <p:ph type="body" sz="quarter" idx="21"/>
          </p:nvPr>
        </p:nvSpPr>
        <p:spPr>
          <a:xfrm>
            <a:off x="1237265" y="5011150"/>
            <a:ext cx="8775098" cy="732508"/>
          </a:xfrm>
        </p:spPr>
        <p:txBody>
          <a:bodyPr/>
          <a:lstStyle/>
          <a:p>
            <a:r>
              <a:rPr lang="en-US" dirty="0"/>
              <a:t>Rerun the pipeline and observe the output, timing each activity.</a:t>
            </a:r>
          </a:p>
          <a:p>
            <a:r>
              <a:rPr lang="en-US" dirty="0"/>
              <a:t>View the run details in the run history.</a:t>
            </a:r>
          </a:p>
          <a:p>
            <a:r>
              <a:rPr lang="en-US" dirty="0"/>
              <a:t>View the refreshed value for your lakehouse’s default semantic model.</a:t>
            </a:r>
          </a:p>
        </p:txBody>
      </p:sp>
      <p:sp>
        <p:nvSpPr>
          <p:cNvPr id="49" name="Oval 48">
            <a:extLst>
              <a:ext uri="{FF2B5EF4-FFF2-40B4-BE49-F238E27FC236}">
                <a16:creationId xmlns:a16="http://schemas.microsoft.com/office/drawing/2014/main" id="{25AA97AE-BF8B-1B8C-6439-C1A2A179FB26}"/>
              </a:ext>
              <a:ext uri="{C183D7F6-B498-43B3-948B-1728B52AA6E4}">
                <adec:decorative xmlns:adec="http://schemas.microsoft.com/office/drawing/2017/decorative" val="1"/>
              </a:ext>
            </a:extLst>
          </p:cNvPr>
          <p:cNvSpPr/>
          <p:nvPr/>
        </p:nvSpPr>
        <p:spPr bwMode="auto">
          <a:xfrm>
            <a:off x="747639" y="1558401"/>
            <a:ext cx="312839" cy="3128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b="1" dirty="0">
                <a:solidFill>
                  <a:schemeClr val="tx1"/>
                </a:solidFill>
              </a:rPr>
              <a:t>1</a:t>
            </a:r>
            <a:endParaRPr lang="en-IN" b="1" dirty="0">
              <a:solidFill>
                <a:schemeClr val="tx1"/>
              </a:solidFill>
            </a:endParaRPr>
          </a:p>
        </p:txBody>
      </p:sp>
      <p:sp>
        <p:nvSpPr>
          <p:cNvPr id="50" name="Graphic 26">
            <a:extLst>
              <a:ext uri="{FF2B5EF4-FFF2-40B4-BE49-F238E27FC236}">
                <a16:creationId xmlns:a16="http://schemas.microsoft.com/office/drawing/2014/main" id="{ABB0B975-1BFE-540A-C074-43D9D33E5F71}"/>
              </a:ext>
              <a:ext uri="{C183D7F6-B498-43B3-948B-1728B52AA6E4}">
                <adec:decorative xmlns:adec="http://schemas.microsoft.com/office/drawing/2017/decorative" val="1"/>
              </a:ext>
            </a:extLst>
          </p:cNvPr>
          <p:cNvSpPr/>
          <p:nvPr/>
        </p:nvSpPr>
        <p:spPr>
          <a:xfrm>
            <a:off x="1250626" y="2257788"/>
            <a:ext cx="160753" cy="112908"/>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sz="1730">
              <a:solidFill>
                <a:srgbClr val="000000"/>
              </a:solidFill>
              <a:latin typeface="Segoe UI"/>
            </a:endParaRPr>
          </a:p>
        </p:txBody>
      </p:sp>
      <p:sp>
        <p:nvSpPr>
          <p:cNvPr id="51" name="Oval 50">
            <a:extLst>
              <a:ext uri="{FF2B5EF4-FFF2-40B4-BE49-F238E27FC236}">
                <a16:creationId xmlns:a16="http://schemas.microsoft.com/office/drawing/2014/main" id="{20E10061-3C13-9130-DF09-C03FD64523ED}"/>
              </a:ext>
              <a:ext uri="{C183D7F6-B498-43B3-948B-1728B52AA6E4}">
                <adec:decorative xmlns:adec="http://schemas.microsoft.com/office/drawing/2017/decorative" val="1"/>
              </a:ext>
            </a:extLst>
          </p:cNvPr>
          <p:cNvSpPr/>
          <p:nvPr/>
        </p:nvSpPr>
        <p:spPr bwMode="auto">
          <a:xfrm>
            <a:off x="747639" y="3008020"/>
            <a:ext cx="312839" cy="3128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b="1" dirty="0">
                <a:solidFill>
                  <a:schemeClr val="tx1"/>
                </a:solidFill>
              </a:rPr>
              <a:t>2</a:t>
            </a:r>
            <a:endParaRPr lang="en-IN" b="1" dirty="0">
              <a:solidFill>
                <a:schemeClr val="tx1"/>
              </a:solidFill>
            </a:endParaRPr>
          </a:p>
        </p:txBody>
      </p:sp>
      <p:sp>
        <p:nvSpPr>
          <p:cNvPr id="52" name="Graphic 26">
            <a:extLst>
              <a:ext uri="{FF2B5EF4-FFF2-40B4-BE49-F238E27FC236}">
                <a16:creationId xmlns:a16="http://schemas.microsoft.com/office/drawing/2014/main" id="{6A19106C-A686-539F-076D-1E3E1C34616A}"/>
              </a:ext>
              <a:ext uri="{C183D7F6-B498-43B3-948B-1728B52AA6E4}">
                <adec:decorative xmlns:adec="http://schemas.microsoft.com/office/drawing/2017/decorative" val="1"/>
              </a:ext>
            </a:extLst>
          </p:cNvPr>
          <p:cNvSpPr/>
          <p:nvPr/>
        </p:nvSpPr>
        <p:spPr>
          <a:xfrm>
            <a:off x="1318386" y="4072209"/>
            <a:ext cx="160753" cy="112908"/>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sz="1730">
              <a:solidFill>
                <a:srgbClr val="000000"/>
              </a:solidFill>
              <a:latin typeface="Segoe UI"/>
            </a:endParaRPr>
          </a:p>
        </p:txBody>
      </p:sp>
      <p:sp>
        <p:nvSpPr>
          <p:cNvPr id="53" name="Oval 52">
            <a:extLst>
              <a:ext uri="{FF2B5EF4-FFF2-40B4-BE49-F238E27FC236}">
                <a16:creationId xmlns:a16="http://schemas.microsoft.com/office/drawing/2014/main" id="{C107FCAE-441A-F6AD-53A8-EF822BDD3CF6}"/>
              </a:ext>
              <a:ext uri="{C183D7F6-B498-43B3-948B-1728B52AA6E4}">
                <adec:decorative xmlns:adec="http://schemas.microsoft.com/office/drawing/2017/decorative" val="1"/>
              </a:ext>
            </a:extLst>
          </p:cNvPr>
          <p:cNvSpPr/>
          <p:nvPr/>
        </p:nvSpPr>
        <p:spPr bwMode="auto">
          <a:xfrm>
            <a:off x="747639" y="4521825"/>
            <a:ext cx="312839" cy="3128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b="1" dirty="0">
                <a:solidFill>
                  <a:schemeClr val="tx1"/>
                </a:solidFill>
              </a:rPr>
              <a:t>3</a:t>
            </a:r>
            <a:endParaRPr lang="en-IN" b="1" dirty="0">
              <a:solidFill>
                <a:schemeClr val="tx1"/>
              </a:solidFill>
            </a:endParaRPr>
          </a:p>
        </p:txBody>
      </p:sp>
      <p:sp>
        <p:nvSpPr>
          <p:cNvPr id="54" name="Graphic 26">
            <a:extLst>
              <a:ext uri="{FF2B5EF4-FFF2-40B4-BE49-F238E27FC236}">
                <a16:creationId xmlns:a16="http://schemas.microsoft.com/office/drawing/2014/main" id="{A208EDBB-2C4D-2B8C-F0F0-BE52C0F2C142}"/>
              </a:ext>
              <a:ext uri="{C183D7F6-B498-43B3-948B-1728B52AA6E4}">
                <adec:decorative xmlns:adec="http://schemas.microsoft.com/office/drawing/2017/decorative" val="1"/>
              </a:ext>
            </a:extLst>
          </p:cNvPr>
          <p:cNvSpPr/>
          <p:nvPr/>
        </p:nvSpPr>
        <p:spPr>
          <a:xfrm>
            <a:off x="1252816" y="5323435"/>
            <a:ext cx="160753" cy="112908"/>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sz="1730">
              <a:solidFill>
                <a:srgbClr val="000000"/>
              </a:solidFill>
              <a:latin typeface="Segoe UI"/>
            </a:endParaRPr>
          </a:p>
        </p:txBody>
      </p:sp>
    </p:spTree>
    <p:extLst>
      <p:ext uri="{BB962C8B-B14F-4D97-AF65-F5344CB8AC3E}">
        <p14:creationId xmlns:p14="http://schemas.microsoft.com/office/powerpoint/2010/main" val="3061386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5FF4EC-645C-1ED1-D5A8-43C81F9FE47C}"/>
              </a:ext>
            </a:extLst>
          </p:cNvPr>
          <p:cNvSpPr>
            <a:spLocks noGrp="1"/>
          </p:cNvSpPr>
          <p:nvPr>
            <p:ph type="title"/>
          </p:nvPr>
        </p:nvSpPr>
        <p:spPr/>
        <p:txBody>
          <a:bodyPr>
            <a:noAutofit/>
          </a:bodyPr>
          <a:lstStyle/>
          <a:p>
            <a:r>
              <a:rPr lang="en-IN" dirty="0"/>
              <a:t>Recap</a:t>
            </a:r>
          </a:p>
        </p:txBody>
      </p:sp>
      <p:sp>
        <p:nvSpPr>
          <p:cNvPr id="12" name="TextBox 11">
            <a:extLst>
              <a:ext uri="{FF2B5EF4-FFF2-40B4-BE49-F238E27FC236}">
                <a16:creationId xmlns:a16="http://schemas.microsoft.com/office/drawing/2014/main" id="{57905DC2-1CA2-23F6-1A18-6FB6930F2857}"/>
              </a:ext>
            </a:extLst>
          </p:cNvPr>
          <p:cNvSpPr txBox="1"/>
          <p:nvPr/>
        </p:nvSpPr>
        <p:spPr>
          <a:xfrm>
            <a:off x="588262" y="1247804"/>
            <a:ext cx="11031840" cy="430887"/>
          </a:xfrm>
          <a:prstGeom prst="rect">
            <a:avLst/>
          </a:prstGeom>
          <a:noFill/>
        </p:spPr>
        <p:txBody>
          <a:bodyPr wrap="square" lIns="0" tIns="45720" rIns="91440" bIns="45720" anchor="t">
            <a:spAutoFit/>
          </a:bodyPr>
          <a:lstStyle/>
          <a:p>
            <a:r>
              <a:rPr lang="en-US" sz="2200" dirty="0">
                <a:solidFill>
                  <a:schemeClr val="accent2"/>
                </a:solidFill>
                <a:latin typeface="+mj-lt"/>
                <a:cs typeface="Segoe UI Semibold" panose="020B0502040204020203" pitchFamily="34" charset="0"/>
              </a:rPr>
              <a:t>In this section, we covered:</a:t>
            </a:r>
          </a:p>
        </p:txBody>
      </p:sp>
      <p:sp>
        <p:nvSpPr>
          <p:cNvPr id="13" name="Rounded Rectangle 3_1">
            <a:extLst>
              <a:ext uri="{FF2B5EF4-FFF2-40B4-BE49-F238E27FC236}">
                <a16:creationId xmlns:a16="http://schemas.microsoft.com/office/drawing/2014/main" id="{60C0B429-9530-2BF9-1342-005317DEA8AA}"/>
              </a:ext>
              <a:ext uri="{C183D7F6-B498-43B3-948B-1728B52AA6E4}">
                <adec:decorative xmlns:adec="http://schemas.microsoft.com/office/drawing/2017/decorative" val="1"/>
              </a:ext>
            </a:extLst>
          </p:cNvPr>
          <p:cNvSpPr/>
          <p:nvPr/>
        </p:nvSpPr>
        <p:spPr>
          <a:xfrm>
            <a:off x="855320" y="1970161"/>
            <a:ext cx="10083190" cy="319619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numCol="1" spcCol="457200" rtlCol="0" anchor="t"/>
          <a:lstStyle/>
          <a:p>
            <a:pPr algn="l">
              <a:lnSpc>
                <a:spcPct val="200000"/>
              </a:lnSpc>
              <a:buFont typeface="Arial" panose="020B0604020202020204" pitchFamily="34" charset="0"/>
              <a:buChar char="•"/>
            </a:pPr>
            <a:r>
              <a:rPr lang="en-US" sz="2400" b="0" i="0" dirty="0">
                <a:solidFill>
                  <a:srgbClr val="161616"/>
                </a:solidFill>
                <a:effectLst/>
                <a:latin typeface="Segoe UI" panose="020B0502040204020203" pitchFamily="34" charset="0"/>
              </a:rPr>
              <a:t>Pipeline capabilities in Microsoft Fabric.</a:t>
            </a:r>
          </a:p>
          <a:p>
            <a:pPr algn="l">
              <a:lnSpc>
                <a:spcPct val="200000"/>
              </a:lnSpc>
              <a:buFont typeface="Arial" panose="020B0604020202020204" pitchFamily="34" charset="0"/>
              <a:buChar char="•"/>
            </a:pPr>
            <a:r>
              <a:rPr lang="en-US" sz="2400" b="0" i="0" dirty="0">
                <a:solidFill>
                  <a:srgbClr val="161616"/>
                </a:solidFill>
                <a:effectLst/>
                <a:latin typeface="Segoe UI" panose="020B0502040204020203" pitchFamily="34" charset="0"/>
              </a:rPr>
              <a:t>Add Copy Data activity in a pipeline.</a:t>
            </a:r>
          </a:p>
          <a:p>
            <a:pPr algn="l">
              <a:lnSpc>
                <a:spcPct val="200000"/>
              </a:lnSpc>
              <a:buFont typeface="Arial" panose="020B0604020202020204" pitchFamily="34" charset="0"/>
              <a:buChar char="•"/>
            </a:pPr>
            <a:r>
              <a:rPr lang="en-US" sz="2400" b="0" i="0" dirty="0">
                <a:solidFill>
                  <a:srgbClr val="161616"/>
                </a:solidFill>
                <a:effectLst/>
                <a:latin typeface="Segoe UI" panose="020B0502040204020203" pitchFamily="34" charset="0"/>
              </a:rPr>
              <a:t>How to </a:t>
            </a:r>
            <a:r>
              <a:rPr lang="en-US" sz="2400" dirty="0">
                <a:solidFill>
                  <a:srgbClr val="161616"/>
                </a:solidFill>
                <a:latin typeface="Segoe UI" panose="020B0502040204020203" pitchFamily="34" charset="0"/>
              </a:rPr>
              <a:t>c</a:t>
            </a:r>
            <a:r>
              <a:rPr lang="en-US" sz="2400" b="0" i="0" dirty="0">
                <a:solidFill>
                  <a:srgbClr val="161616"/>
                </a:solidFill>
                <a:effectLst/>
                <a:latin typeface="Segoe UI" panose="020B0502040204020203" pitchFamily="34" charset="0"/>
              </a:rPr>
              <a:t>reate pipelines based on predefined templates.</a:t>
            </a:r>
          </a:p>
          <a:p>
            <a:pPr algn="l">
              <a:lnSpc>
                <a:spcPct val="200000"/>
              </a:lnSpc>
              <a:buFont typeface="Arial" panose="020B0604020202020204" pitchFamily="34" charset="0"/>
              <a:buChar char="•"/>
            </a:pPr>
            <a:r>
              <a:rPr lang="en-US" sz="2400" b="0" i="0" dirty="0">
                <a:solidFill>
                  <a:srgbClr val="161616"/>
                </a:solidFill>
                <a:effectLst/>
                <a:latin typeface="Segoe UI" panose="020B0502040204020203" pitchFamily="34" charset="0"/>
              </a:rPr>
              <a:t>How to run and monitor pipelines.</a:t>
            </a:r>
          </a:p>
        </p:txBody>
      </p:sp>
    </p:spTree>
    <p:extLst>
      <p:ext uri="{BB962C8B-B14F-4D97-AF65-F5344CB8AC3E}">
        <p14:creationId xmlns:p14="http://schemas.microsoft.com/office/powerpoint/2010/main" val="270361080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0F13B9-D3B4-22FE-AA8E-C2BFA5A5CCCA}"/>
              </a:ext>
            </a:extLst>
          </p:cNvPr>
          <p:cNvSpPr>
            <a:spLocks noGrp="1"/>
          </p:cNvSpPr>
          <p:nvPr>
            <p:ph type="title"/>
          </p:nvPr>
        </p:nvSpPr>
        <p:spPr>
          <a:xfrm>
            <a:off x="588262" y="585216"/>
            <a:ext cx="8193024" cy="492443"/>
          </a:xfrm>
        </p:spPr>
        <p:txBody>
          <a:bodyPr/>
          <a:lstStyle/>
          <a:p>
            <a:r>
              <a:rPr lang="en-US" sz="3200" dirty="0"/>
              <a:t>Further Reading </a:t>
            </a:r>
          </a:p>
        </p:txBody>
      </p:sp>
      <p:sp>
        <p:nvSpPr>
          <p:cNvPr id="15" name="Text Placeholder 14">
            <a:extLst>
              <a:ext uri="{FF2B5EF4-FFF2-40B4-BE49-F238E27FC236}">
                <a16:creationId xmlns:a16="http://schemas.microsoft.com/office/drawing/2014/main" id="{64A1526D-1918-1807-3684-6BA658024059}"/>
              </a:ext>
            </a:extLst>
          </p:cNvPr>
          <p:cNvSpPr>
            <a:spLocks noGrp="1"/>
          </p:cNvSpPr>
          <p:nvPr>
            <p:ph type="body" sz="quarter" idx="15"/>
          </p:nvPr>
        </p:nvSpPr>
        <p:spPr>
          <a:xfrm>
            <a:off x="586389" y="1591056"/>
            <a:ext cx="8193024" cy="338554"/>
          </a:xfrm>
        </p:spPr>
        <p:txBody>
          <a:bodyPr/>
          <a:lstStyle/>
          <a:p>
            <a:r>
              <a:rPr lang="en-US" sz="2200" dirty="0"/>
              <a:t>Use Data Factory pipelines in Microsoft Fabric</a:t>
            </a:r>
          </a:p>
        </p:txBody>
      </p:sp>
      <p:sp>
        <p:nvSpPr>
          <p:cNvPr id="16" name="Text Placeholder 15">
            <a:extLst>
              <a:ext uri="{FF2B5EF4-FFF2-40B4-BE49-F238E27FC236}">
                <a16:creationId xmlns:a16="http://schemas.microsoft.com/office/drawing/2014/main" id="{131970C1-AAF8-2795-A76F-C52E06097686}"/>
              </a:ext>
            </a:extLst>
          </p:cNvPr>
          <p:cNvSpPr>
            <a:spLocks noGrp="1"/>
          </p:cNvSpPr>
          <p:nvPr>
            <p:ph type="body" sz="quarter" idx="19"/>
          </p:nvPr>
        </p:nvSpPr>
        <p:spPr>
          <a:xfrm>
            <a:off x="586389" y="2081710"/>
            <a:ext cx="8193024" cy="276999"/>
          </a:xfrm>
        </p:spPr>
        <p:txBody>
          <a:bodyPr/>
          <a:lstStyle/>
          <a:p>
            <a:pPr marL="0" indent="0">
              <a:buNone/>
            </a:pPr>
            <a:r>
              <a:rPr lang="en-US" sz="1800" dirty="0">
                <a:solidFill>
                  <a:srgbClr val="0078D4"/>
                </a:solidFill>
                <a:hlinkClick r:id="rId3">
                  <a:extLst>
                    <a:ext uri="{A12FA001-AC4F-418D-AE19-62706E023703}">
                      <ahyp:hlinkClr xmlns:ahyp="http://schemas.microsoft.com/office/drawing/2018/hyperlinkcolor" val="tx"/>
                    </a:ext>
                  </a:extLst>
                </a:hlinkClick>
              </a:rPr>
              <a:t>https://aka.ms/fabric-pipeline</a:t>
            </a:r>
            <a:endParaRPr lang="en-US" sz="1800" dirty="0">
              <a:solidFill>
                <a:srgbClr val="0078D4"/>
              </a:solidFill>
            </a:endParaRPr>
          </a:p>
        </p:txBody>
      </p:sp>
      <p:sp>
        <p:nvSpPr>
          <p:cNvPr id="3" name="Oval 2">
            <a:extLst>
              <a:ext uri="{FF2B5EF4-FFF2-40B4-BE49-F238E27FC236}">
                <a16:creationId xmlns:a16="http://schemas.microsoft.com/office/drawing/2014/main" id="{3202F141-5F56-2634-718D-F71DDF6D4414}"/>
              </a:ext>
              <a:ext uri="{C183D7F6-B498-43B3-948B-1728B52AA6E4}">
                <adec:decorative xmlns:adec="http://schemas.microsoft.com/office/drawing/2017/decorative" val="1"/>
              </a:ext>
            </a:extLst>
          </p:cNvPr>
          <p:cNvSpPr/>
          <p:nvPr/>
        </p:nvSpPr>
        <p:spPr bwMode="auto">
          <a:xfrm>
            <a:off x="7625058" y="1718635"/>
            <a:ext cx="3585699" cy="3585699"/>
          </a:xfrm>
          <a:prstGeom prst="ellipse">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D35D452C-2A34-7F36-4C18-D2910E738A60}"/>
              </a:ext>
              <a:ext uri="{C183D7F6-B498-43B3-948B-1728B52AA6E4}">
                <adec:decorative xmlns:adec="http://schemas.microsoft.com/office/drawing/2017/decorative" val="1"/>
              </a:ext>
            </a:extLst>
          </p:cNvPr>
          <p:cNvPicPr>
            <a:picLocks/>
          </p:cNvPicPr>
          <p:nvPr/>
        </p:nvPicPr>
        <p:blipFill rotWithShape="1">
          <a:blip r:embed="rId4">
            <a:extLst>
              <a:ext uri="{96DAC541-7B7A-43D3-8B79-37D633B846F1}">
                <asvg:svgBlip xmlns:asvg="http://schemas.microsoft.com/office/drawing/2016/SVG/main" r:embed="rId5"/>
              </a:ext>
            </a:extLst>
          </a:blip>
          <a:srcRect l="4067" t="4067" r="4067" b="4067"/>
          <a:stretch/>
        </p:blipFill>
        <p:spPr>
          <a:xfrm>
            <a:off x="8146703" y="2240281"/>
            <a:ext cx="2542410" cy="2542408"/>
          </a:xfrm>
          <a:prstGeom prst="ellipse">
            <a:avLst/>
          </a:prstGeom>
        </p:spPr>
      </p:pic>
    </p:spTree>
    <p:extLst>
      <p:ext uri="{BB962C8B-B14F-4D97-AF65-F5344CB8AC3E}">
        <p14:creationId xmlns:p14="http://schemas.microsoft.com/office/powerpoint/2010/main" val="243068896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628632-0ECC-A45F-82C4-78ED7E7FEE82}"/>
              </a:ext>
            </a:extLst>
          </p:cNvPr>
          <p:cNvSpPr>
            <a:spLocks noGrp="1"/>
          </p:cNvSpPr>
          <p:nvPr>
            <p:ph type="title"/>
          </p:nvPr>
        </p:nvSpPr>
        <p:spPr/>
        <p:txBody>
          <a:bodyPr/>
          <a:lstStyle/>
          <a:p>
            <a:r>
              <a:rPr lang="en-US" dirty="0"/>
              <a:t>Use Apache Spark in Microsoft Fabric</a:t>
            </a:r>
          </a:p>
        </p:txBody>
      </p:sp>
    </p:spTree>
    <p:extLst>
      <p:ext uri="{BB962C8B-B14F-4D97-AF65-F5344CB8AC3E}">
        <p14:creationId xmlns:p14="http://schemas.microsoft.com/office/powerpoint/2010/main" val="388342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7B69A-FBF7-FF9A-2A48-11D3396B3DF8}"/>
              </a:ext>
            </a:extLst>
          </p:cNvPr>
          <p:cNvSpPr>
            <a:spLocks noGrp="1"/>
          </p:cNvSpPr>
          <p:nvPr>
            <p:ph type="title"/>
          </p:nvPr>
        </p:nvSpPr>
        <p:spPr>
          <a:xfrm>
            <a:off x="588963" y="585788"/>
            <a:ext cx="11012487" cy="492443"/>
          </a:xfrm>
        </p:spPr>
        <p:txBody>
          <a:bodyPr/>
          <a:lstStyle/>
          <a:p>
            <a:r>
              <a:rPr lang="en-US" sz="3200" dirty="0"/>
              <a:t>What is Apache Spark?</a:t>
            </a:r>
          </a:p>
        </p:txBody>
      </p:sp>
      <p:sp>
        <p:nvSpPr>
          <p:cNvPr id="3" name="Text Placeholder 2">
            <a:extLst>
              <a:ext uri="{FF2B5EF4-FFF2-40B4-BE49-F238E27FC236}">
                <a16:creationId xmlns:a16="http://schemas.microsoft.com/office/drawing/2014/main" id="{50B2E140-074E-8040-ED27-D76AA309353C}"/>
              </a:ext>
            </a:extLst>
          </p:cNvPr>
          <p:cNvSpPr>
            <a:spLocks noGrp="1"/>
          </p:cNvSpPr>
          <p:nvPr>
            <p:ph type="body" sz="quarter" idx="15"/>
          </p:nvPr>
        </p:nvSpPr>
        <p:spPr>
          <a:xfrm>
            <a:off x="585788" y="1590675"/>
            <a:ext cx="11014075" cy="2677400"/>
          </a:xfrm>
        </p:spPr>
        <p:txBody>
          <a:bodyPr/>
          <a:lstStyle/>
          <a:p>
            <a:pPr marL="0" indent="0">
              <a:lnSpc>
                <a:spcPct val="150000"/>
              </a:lnSpc>
              <a:buNone/>
            </a:pPr>
            <a:r>
              <a:rPr lang="en-US" sz="2800" dirty="0"/>
              <a:t>Apache Spark is a core technology for large-scale data analytics.</a:t>
            </a:r>
          </a:p>
          <a:p>
            <a:pPr marL="0" indent="0">
              <a:lnSpc>
                <a:spcPct val="150000"/>
              </a:lnSpc>
              <a:buNone/>
            </a:pPr>
            <a:endParaRPr lang="en-US" sz="2800" dirty="0"/>
          </a:p>
          <a:p>
            <a:pPr marL="0" indent="0">
              <a:lnSpc>
                <a:spcPct val="150000"/>
              </a:lnSpc>
              <a:buNone/>
            </a:pPr>
            <a:r>
              <a:rPr lang="en-US" sz="2800" dirty="0"/>
              <a:t>Microsoft Fabric provides support for Spark clusters, enabling you to analyze and process data in a lakehouse at scale.</a:t>
            </a:r>
          </a:p>
        </p:txBody>
      </p:sp>
    </p:spTree>
    <p:extLst>
      <p:ext uri="{BB962C8B-B14F-4D97-AF65-F5344CB8AC3E}">
        <p14:creationId xmlns:p14="http://schemas.microsoft.com/office/powerpoint/2010/main" val="240827705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BA14F-6321-E33A-1DB8-599DE1704A70}"/>
              </a:ext>
            </a:extLst>
          </p:cNvPr>
          <p:cNvSpPr>
            <a:spLocks noGrp="1"/>
          </p:cNvSpPr>
          <p:nvPr>
            <p:ph type="title"/>
          </p:nvPr>
        </p:nvSpPr>
        <p:spPr>
          <a:xfrm>
            <a:off x="588262" y="585216"/>
            <a:ext cx="11013474" cy="492443"/>
          </a:xfrm>
        </p:spPr>
        <p:txBody>
          <a:bodyPr/>
          <a:lstStyle/>
          <a:p>
            <a:r>
              <a:rPr lang="en-US" sz="3200" dirty="0"/>
              <a:t>How to use Apache Spark</a:t>
            </a:r>
          </a:p>
        </p:txBody>
      </p:sp>
      <p:sp>
        <p:nvSpPr>
          <p:cNvPr id="3" name="Text Placeholder 2">
            <a:extLst>
              <a:ext uri="{FF2B5EF4-FFF2-40B4-BE49-F238E27FC236}">
                <a16:creationId xmlns:a16="http://schemas.microsoft.com/office/drawing/2014/main" id="{B5A40350-0352-8A3F-ADB1-5F9E4C3C18D9}"/>
              </a:ext>
            </a:extLst>
          </p:cNvPr>
          <p:cNvSpPr>
            <a:spLocks noGrp="1"/>
          </p:cNvSpPr>
          <p:nvPr>
            <p:ph type="body" sz="quarter" idx="15"/>
          </p:nvPr>
        </p:nvSpPr>
        <p:spPr>
          <a:xfrm>
            <a:off x="586389" y="1591056"/>
            <a:ext cx="5761071" cy="4062651"/>
          </a:xfrm>
        </p:spPr>
        <p:txBody>
          <a:bodyPr/>
          <a:lstStyle/>
          <a:p>
            <a:r>
              <a:rPr lang="en-US" sz="2400" dirty="0"/>
              <a:t>Distributed data processing framework through Spark pools.</a:t>
            </a:r>
          </a:p>
          <a:p>
            <a:endParaRPr lang="en-US" sz="2400" dirty="0"/>
          </a:p>
          <a:p>
            <a:r>
              <a:rPr lang="en-US" sz="2400" dirty="0"/>
              <a:t>Use notebooks to ingest, transform, load, analyze, and visualize data.</a:t>
            </a:r>
          </a:p>
          <a:p>
            <a:endParaRPr lang="en-US" sz="2400" dirty="0"/>
          </a:p>
          <a:p>
            <a:r>
              <a:rPr lang="en-US" sz="2400" dirty="0"/>
              <a:t>Notebooks in Fabric support many programming languages, including </a:t>
            </a:r>
            <a:r>
              <a:rPr lang="en-US" sz="2400" dirty="0" err="1"/>
              <a:t>PySpark</a:t>
            </a:r>
            <a:r>
              <a:rPr lang="en-US" sz="2400" dirty="0"/>
              <a:t> and Spark SQL.</a:t>
            </a:r>
          </a:p>
          <a:p>
            <a:pPr marL="0" indent="0">
              <a:buNone/>
            </a:pPr>
            <a:endParaRPr lang="en-US" sz="2400" dirty="0"/>
          </a:p>
        </p:txBody>
      </p:sp>
      <p:pic>
        <p:nvPicPr>
          <p:cNvPr id="1026" name="Picture 2" descr="Diagram of a Spark pool.">
            <a:extLst>
              <a:ext uri="{FF2B5EF4-FFF2-40B4-BE49-F238E27FC236}">
                <a16:creationId xmlns:a16="http://schemas.microsoft.com/office/drawing/2014/main" id="{FBFA9E86-A3AC-3020-E838-4BEB7BA70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486" y="1591056"/>
            <a:ext cx="428625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48289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38B711-C281-7AD2-04E1-2E3EF0BB6D36}"/>
              </a:ext>
            </a:extLst>
          </p:cNvPr>
          <p:cNvSpPr>
            <a:spLocks noGrp="1"/>
          </p:cNvSpPr>
          <p:nvPr>
            <p:ph type="title"/>
          </p:nvPr>
        </p:nvSpPr>
        <p:spPr>
          <a:xfrm>
            <a:off x="588261" y="585216"/>
            <a:ext cx="4710689" cy="984885"/>
          </a:xfrm>
        </p:spPr>
        <p:txBody>
          <a:bodyPr/>
          <a:lstStyle/>
          <a:p>
            <a:r>
              <a:rPr lang="en-US" sz="3200" dirty="0"/>
              <a:t>Prepare to use </a:t>
            </a:r>
            <a:br>
              <a:rPr lang="en-US" sz="3200" dirty="0"/>
            </a:br>
            <a:r>
              <a:rPr lang="en-US" sz="3200" dirty="0"/>
              <a:t>Apache Spark</a:t>
            </a:r>
          </a:p>
        </p:txBody>
      </p:sp>
      <p:sp>
        <p:nvSpPr>
          <p:cNvPr id="14" name="Text Placeholder 13">
            <a:extLst>
              <a:ext uri="{FF2B5EF4-FFF2-40B4-BE49-F238E27FC236}">
                <a16:creationId xmlns:a16="http://schemas.microsoft.com/office/drawing/2014/main" id="{D936C3CC-F702-0F6D-09AE-5CD9FC540E23}"/>
              </a:ext>
            </a:extLst>
          </p:cNvPr>
          <p:cNvSpPr>
            <a:spLocks noGrp="1"/>
          </p:cNvSpPr>
          <p:nvPr>
            <p:ph type="body" sz="quarter" idx="15"/>
          </p:nvPr>
        </p:nvSpPr>
        <p:spPr>
          <a:xfrm>
            <a:off x="586265" y="1837148"/>
            <a:ext cx="4712685" cy="4086436"/>
          </a:xfrm>
        </p:spPr>
        <p:txBody>
          <a:bodyPr/>
          <a:lstStyle/>
          <a:p>
            <a:pPr marL="282575" indent="-282575">
              <a:spcBef>
                <a:spcPts val="600"/>
              </a:spcBef>
              <a:spcAft>
                <a:spcPts val="600"/>
              </a:spcAft>
            </a:pPr>
            <a:r>
              <a:rPr lang="en-US" sz="2200" dirty="0"/>
              <a:t>Each workspace is assigned a </a:t>
            </a:r>
            <a:br>
              <a:rPr lang="en-US" sz="2200" dirty="0"/>
            </a:br>
            <a:r>
              <a:rPr lang="en-US" sz="2200" dirty="0"/>
              <a:t>Spark cluster.</a:t>
            </a:r>
          </a:p>
          <a:p>
            <a:pPr marL="282575" indent="-282575">
              <a:spcBef>
                <a:spcPts val="600"/>
              </a:spcBef>
              <a:spcAft>
                <a:spcPts val="600"/>
              </a:spcAft>
            </a:pPr>
            <a:r>
              <a:rPr lang="en-US" sz="2200" dirty="0"/>
              <a:t>Workspace admins can manage settings for the Spark cluster in the Workspace settings.</a:t>
            </a:r>
          </a:p>
          <a:p>
            <a:pPr marL="282575" indent="-282575">
              <a:spcBef>
                <a:spcPts val="600"/>
              </a:spcBef>
              <a:spcAft>
                <a:spcPts val="600"/>
              </a:spcAft>
            </a:pPr>
            <a:r>
              <a:rPr lang="en-US" sz="2200" dirty="0"/>
              <a:t>Specific configuration settings include:</a:t>
            </a:r>
          </a:p>
          <a:p>
            <a:pPr marL="690563" lvl="1" indent="-292100">
              <a:spcBef>
                <a:spcPts val="600"/>
              </a:spcBef>
              <a:spcAft>
                <a:spcPts val="600"/>
              </a:spcAft>
              <a:buFont typeface="Segoe UI" panose="020B0502040204020203" pitchFamily="34" charset="0"/>
              <a:buChar char="–"/>
            </a:pPr>
            <a:r>
              <a:rPr lang="en-US" sz="1800" dirty="0"/>
              <a:t>Node family</a:t>
            </a:r>
          </a:p>
          <a:p>
            <a:pPr marL="690563" lvl="1" indent="-292100">
              <a:spcBef>
                <a:spcPts val="600"/>
              </a:spcBef>
              <a:spcAft>
                <a:spcPts val="600"/>
              </a:spcAft>
              <a:buFont typeface="Segoe UI" panose="020B0502040204020203" pitchFamily="34" charset="0"/>
              <a:buChar char="–"/>
            </a:pPr>
            <a:r>
              <a:rPr lang="en-US" sz="1800" dirty="0"/>
              <a:t>Runtime version</a:t>
            </a:r>
          </a:p>
          <a:p>
            <a:pPr marL="690563" lvl="1" indent="-292100">
              <a:spcBef>
                <a:spcPts val="600"/>
              </a:spcBef>
              <a:spcAft>
                <a:spcPts val="600"/>
              </a:spcAft>
              <a:buFont typeface="Segoe UI" panose="020B0502040204020203" pitchFamily="34" charset="0"/>
              <a:buChar char="–"/>
            </a:pPr>
            <a:r>
              <a:rPr lang="en-US" sz="1800" dirty="0"/>
              <a:t>Spark properties</a:t>
            </a:r>
          </a:p>
        </p:txBody>
      </p:sp>
      <p:sp>
        <p:nvSpPr>
          <p:cNvPr id="3" name="Picture Placeholder 2">
            <a:extLst>
              <a:ext uri="{FF2B5EF4-FFF2-40B4-BE49-F238E27FC236}">
                <a16:creationId xmlns:a16="http://schemas.microsoft.com/office/drawing/2014/main" id="{E936D20A-D4E5-0342-934B-4053F4C37BF0}"/>
              </a:ext>
              <a:ext uri="{C183D7F6-B498-43B3-948B-1728B52AA6E4}">
                <adec:decorative xmlns:adec="http://schemas.microsoft.com/office/drawing/2017/decorative" val="1"/>
              </a:ext>
            </a:extLst>
          </p:cNvPr>
          <p:cNvSpPr>
            <a:spLocks noGrp="1"/>
          </p:cNvSpPr>
          <p:nvPr>
            <p:ph type="pic" sz="quarter" idx="19"/>
          </p:nvPr>
        </p:nvSpPr>
        <p:spPr/>
        <p:txBody>
          <a:bodyPr/>
          <a:lstStyle/>
          <a:p>
            <a:endParaRPr lang="en-US"/>
          </a:p>
        </p:txBody>
      </p:sp>
      <p:pic>
        <p:nvPicPr>
          <p:cNvPr id="5" name="Picture 4" descr="Screenshot of workspace settings in a Fabric workspace, focused on the Spark compute settings.">
            <a:extLst>
              <a:ext uri="{FF2B5EF4-FFF2-40B4-BE49-F238E27FC236}">
                <a16:creationId xmlns:a16="http://schemas.microsoft.com/office/drawing/2014/main" id="{7D94D891-22C6-2DBE-5698-97F29BF12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434" y="198050"/>
            <a:ext cx="5255132" cy="6548060"/>
          </a:xfrm>
          <a:prstGeom prst="rect">
            <a:avLst/>
          </a:prstGeom>
          <a:effectLst>
            <a:outerShdw blurRad="50800" dist="25400" dir="2700000" algn="tl" rotWithShape="0">
              <a:prstClr val="black">
                <a:alpha val="40000"/>
              </a:prstClr>
            </a:outerShdw>
          </a:effectLst>
        </p:spPr>
      </p:pic>
    </p:spTree>
    <p:extLst>
      <p:ext uri="{BB962C8B-B14F-4D97-AF65-F5344CB8AC3E}">
        <p14:creationId xmlns:p14="http://schemas.microsoft.com/office/powerpoint/2010/main" val="7244724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F348F05E-82B2-EEC6-1400-B2CC64B0FDCB}"/>
              </a:ext>
            </a:extLst>
          </p:cNvPr>
          <p:cNvSpPr>
            <a:spLocks noGrp="1"/>
          </p:cNvSpPr>
          <p:nvPr>
            <p:ph type="title"/>
          </p:nvPr>
        </p:nvSpPr>
        <p:spPr/>
        <p:txBody>
          <a:bodyPr/>
          <a:lstStyle/>
          <a:p>
            <a:r>
              <a:rPr lang="en-US" sz="3200" dirty="0"/>
              <a:t>Microsoft Fabric</a:t>
            </a:r>
          </a:p>
        </p:txBody>
      </p:sp>
      <p:grpSp>
        <p:nvGrpSpPr>
          <p:cNvPr id="4" name="Group 3" descr="Fabric experiences with logos in order of data integration, data engineering, data warehouse, data science, real time analytics, business intelligence, and observability.">
            <a:extLst>
              <a:ext uri="{FF2B5EF4-FFF2-40B4-BE49-F238E27FC236}">
                <a16:creationId xmlns:a16="http://schemas.microsoft.com/office/drawing/2014/main" id="{0502ECAA-E865-2450-9AD7-A03EE9418273}"/>
              </a:ext>
            </a:extLst>
          </p:cNvPr>
          <p:cNvGrpSpPr/>
          <p:nvPr/>
        </p:nvGrpSpPr>
        <p:grpSpPr>
          <a:xfrm>
            <a:off x="1292352" y="1173486"/>
            <a:ext cx="9441435" cy="3101461"/>
            <a:chOff x="447773" y="1590948"/>
            <a:chExt cx="9731134" cy="3101461"/>
          </a:xfrm>
        </p:grpSpPr>
        <p:sp>
          <p:nvSpPr>
            <p:cNvPr id="45" name="Rounded Rectangle 106">
              <a:extLst>
                <a:ext uri="{FF2B5EF4-FFF2-40B4-BE49-F238E27FC236}">
                  <a16:creationId xmlns:a16="http://schemas.microsoft.com/office/drawing/2014/main" id="{52B1E562-501F-C299-BD4B-707E013FB31F}"/>
                </a:ext>
                <a:ext uri="{C183D7F6-B498-43B3-948B-1728B52AA6E4}">
                  <adec:decorative xmlns:adec="http://schemas.microsoft.com/office/drawing/2017/decorative" val="1"/>
                </a:ext>
              </a:extLst>
            </p:cNvPr>
            <p:cNvSpPr/>
            <p:nvPr/>
          </p:nvSpPr>
          <p:spPr bwMode="auto">
            <a:xfrm>
              <a:off x="8624427" y="1590948"/>
              <a:ext cx="1554480" cy="190631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FFFFF"/>
                </a:solidFill>
                <a:latin typeface="Segoe UI"/>
                <a:ea typeface="Segoe UI" pitchFamily="34" charset="0"/>
                <a:cs typeface="Segoe UI" pitchFamily="34" charset="0"/>
              </a:endParaRPr>
            </a:p>
          </p:txBody>
        </p:sp>
        <p:pic>
          <p:nvPicPr>
            <p:cNvPr id="46" name="Graphic 45" descr="Power BI Logo">
              <a:extLst>
                <a:ext uri="{FF2B5EF4-FFF2-40B4-BE49-F238E27FC236}">
                  <a16:creationId xmlns:a16="http://schemas.microsoft.com/office/drawing/2014/main" id="{9BD17311-B9DE-1D2E-EB0F-356BBB4629C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534" b="-1534"/>
            <a:stretch/>
          </p:blipFill>
          <p:spPr>
            <a:xfrm>
              <a:off x="9127347" y="1778064"/>
              <a:ext cx="548640" cy="548640"/>
            </a:xfrm>
            <a:prstGeom prst="rect">
              <a:avLst/>
            </a:prstGeom>
          </p:spPr>
        </p:pic>
        <p:sp>
          <p:nvSpPr>
            <p:cNvPr id="47" name="Rounded Rectangle 84">
              <a:extLst>
                <a:ext uri="{FF2B5EF4-FFF2-40B4-BE49-F238E27FC236}">
                  <a16:creationId xmlns:a16="http://schemas.microsoft.com/office/drawing/2014/main" id="{F9D7BC56-A5D8-F2AC-F451-9C63D7EBA1A7}"/>
                </a:ext>
                <a:ext uri="{C183D7F6-B498-43B3-948B-1728B52AA6E4}">
                  <adec:decorative xmlns:adec="http://schemas.microsoft.com/office/drawing/2017/decorative" val="1"/>
                </a:ext>
              </a:extLst>
            </p:cNvPr>
            <p:cNvSpPr/>
            <p:nvPr/>
          </p:nvSpPr>
          <p:spPr bwMode="auto">
            <a:xfrm>
              <a:off x="2097179" y="1590948"/>
              <a:ext cx="1554480" cy="190631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FFFFF"/>
                </a:solidFill>
                <a:latin typeface="Segoe UI"/>
                <a:ea typeface="Segoe UI" pitchFamily="34" charset="0"/>
                <a:cs typeface="Segoe UI" pitchFamily="34" charset="0"/>
              </a:endParaRPr>
            </a:p>
          </p:txBody>
        </p:sp>
        <p:sp>
          <p:nvSpPr>
            <p:cNvPr id="48" name="Rounded Rectangle 92">
              <a:extLst>
                <a:ext uri="{FF2B5EF4-FFF2-40B4-BE49-F238E27FC236}">
                  <a16:creationId xmlns:a16="http://schemas.microsoft.com/office/drawing/2014/main" id="{BCD9A7B9-B82E-62B7-DA28-388F3AF28BEF}"/>
                </a:ext>
                <a:ext uri="{C183D7F6-B498-43B3-948B-1728B52AA6E4}">
                  <adec:decorative xmlns:adec="http://schemas.microsoft.com/office/drawing/2017/decorative" val="1"/>
                </a:ext>
              </a:extLst>
            </p:cNvPr>
            <p:cNvSpPr/>
            <p:nvPr/>
          </p:nvSpPr>
          <p:spPr bwMode="auto">
            <a:xfrm>
              <a:off x="3728991" y="1590948"/>
              <a:ext cx="1554480" cy="190631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FFFFF"/>
                </a:solidFill>
                <a:latin typeface="Segoe UI"/>
                <a:ea typeface="Segoe UI" pitchFamily="34" charset="0"/>
                <a:cs typeface="Segoe UI" pitchFamily="34" charset="0"/>
              </a:endParaRPr>
            </a:p>
          </p:txBody>
        </p:sp>
        <p:sp>
          <p:nvSpPr>
            <p:cNvPr id="49" name="Rounded Rectangle 98">
              <a:extLst>
                <a:ext uri="{FF2B5EF4-FFF2-40B4-BE49-F238E27FC236}">
                  <a16:creationId xmlns:a16="http://schemas.microsoft.com/office/drawing/2014/main" id="{E0E86A9B-45F1-706D-9CB6-36CC9ADC1182}"/>
                </a:ext>
                <a:ext uri="{C183D7F6-B498-43B3-948B-1728B52AA6E4}">
                  <adec:decorative xmlns:adec="http://schemas.microsoft.com/office/drawing/2017/decorative" val="1"/>
                </a:ext>
              </a:extLst>
            </p:cNvPr>
            <p:cNvSpPr/>
            <p:nvPr/>
          </p:nvSpPr>
          <p:spPr bwMode="auto">
            <a:xfrm>
              <a:off x="5360803" y="1590948"/>
              <a:ext cx="1554480" cy="190631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FFFFF"/>
                </a:solidFill>
                <a:latin typeface="Segoe UI"/>
                <a:ea typeface="Segoe UI" pitchFamily="34" charset="0"/>
                <a:cs typeface="Segoe UI" pitchFamily="34" charset="0"/>
              </a:endParaRPr>
            </a:p>
          </p:txBody>
        </p:sp>
        <p:sp>
          <p:nvSpPr>
            <p:cNvPr id="50" name="Rounded Rectangle 102">
              <a:extLst>
                <a:ext uri="{FF2B5EF4-FFF2-40B4-BE49-F238E27FC236}">
                  <a16:creationId xmlns:a16="http://schemas.microsoft.com/office/drawing/2014/main" id="{3C250914-62F7-2A5B-6531-3AD53CF7123E}"/>
                </a:ext>
                <a:ext uri="{C183D7F6-B498-43B3-948B-1728B52AA6E4}">
                  <adec:decorative xmlns:adec="http://schemas.microsoft.com/office/drawing/2017/decorative" val="1"/>
                </a:ext>
              </a:extLst>
            </p:cNvPr>
            <p:cNvSpPr/>
            <p:nvPr/>
          </p:nvSpPr>
          <p:spPr bwMode="auto">
            <a:xfrm>
              <a:off x="6992615" y="1590948"/>
              <a:ext cx="1554480" cy="190631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FFFFF"/>
                </a:solidFill>
                <a:latin typeface="Segoe UI"/>
                <a:ea typeface="Segoe UI" pitchFamily="34" charset="0"/>
                <a:cs typeface="Segoe UI" pitchFamily="34" charset="0"/>
              </a:endParaRPr>
            </a:p>
          </p:txBody>
        </p:sp>
        <p:sp>
          <p:nvSpPr>
            <p:cNvPr id="52" name="Rounded Rectangle 75">
              <a:extLst>
                <a:ext uri="{FF2B5EF4-FFF2-40B4-BE49-F238E27FC236}">
                  <a16:creationId xmlns:a16="http://schemas.microsoft.com/office/drawing/2014/main" id="{A770F763-7234-B27E-64B0-41535FB067E7}"/>
                </a:ext>
                <a:ext uri="{C183D7F6-B498-43B3-948B-1728B52AA6E4}">
                  <adec:decorative xmlns:adec="http://schemas.microsoft.com/office/drawing/2017/decorative" val="1"/>
                </a:ext>
              </a:extLst>
            </p:cNvPr>
            <p:cNvSpPr/>
            <p:nvPr/>
          </p:nvSpPr>
          <p:spPr bwMode="auto">
            <a:xfrm>
              <a:off x="465138" y="1590948"/>
              <a:ext cx="1554480" cy="190631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FFFFFF"/>
                </a:solidFill>
                <a:latin typeface="Segoe UI"/>
                <a:ea typeface="Segoe UI" pitchFamily="34" charset="0"/>
                <a:cs typeface="Segoe UI" pitchFamily="34" charset="0"/>
              </a:endParaRPr>
            </a:p>
          </p:txBody>
        </p:sp>
        <p:pic>
          <p:nvPicPr>
            <p:cNvPr id="53" name="Picture 52" descr="Data Factory Logo">
              <a:extLst>
                <a:ext uri="{FF2B5EF4-FFF2-40B4-BE49-F238E27FC236}">
                  <a16:creationId xmlns:a16="http://schemas.microsoft.com/office/drawing/2014/main" id="{A393B66D-AB05-93C8-02E5-20A51B13DCAA}"/>
                </a:ext>
              </a:extLst>
            </p:cNvPr>
            <p:cNvPicPr>
              <a:picLocks noChangeAspect="1"/>
            </p:cNvPicPr>
            <p:nvPr/>
          </p:nvPicPr>
          <p:blipFill rotWithShape="1">
            <a:blip r:embed="rId5">
              <a:extLst>
                <a:ext uri="{28A0092B-C50C-407E-A947-70E740481C1C}">
                  <a14:useLocalDpi xmlns:a14="http://schemas.microsoft.com/office/drawing/2010/main" val="0"/>
                </a:ext>
              </a:extLst>
            </a:blip>
            <a:srcRect t="-1534" b="-1534"/>
            <a:stretch/>
          </p:blipFill>
          <p:spPr>
            <a:xfrm>
              <a:off x="1014223" y="1835922"/>
              <a:ext cx="456309" cy="457200"/>
            </a:xfrm>
            <a:prstGeom prst="rect">
              <a:avLst/>
            </a:prstGeom>
          </p:spPr>
        </p:pic>
        <p:sp>
          <p:nvSpPr>
            <p:cNvPr id="54" name="Text Placeholder 2">
              <a:extLst>
                <a:ext uri="{FF2B5EF4-FFF2-40B4-BE49-F238E27FC236}">
                  <a16:creationId xmlns:a16="http://schemas.microsoft.com/office/drawing/2014/main" id="{6DCED986-5979-E7C0-73AA-3659A8019D2F}"/>
                </a:ext>
              </a:extLst>
            </p:cNvPr>
            <p:cNvSpPr txBox="1">
              <a:spLocks/>
            </p:cNvSpPr>
            <p:nvPr/>
          </p:nvSpPr>
          <p:spPr>
            <a:xfrm>
              <a:off x="465138" y="2496445"/>
              <a:ext cx="1554480" cy="457200"/>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600" b="1" dirty="0"/>
                <a:t>Data Factory</a:t>
              </a:r>
            </a:p>
          </p:txBody>
        </p:sp>
        <p:pic>
          <p:nvPicPr>
            <p:cNvPr id="56" name="Picture 55" descr="Synapse Spark Logo">
              <a:extLst>
                <a:ext uri="{FF2B5EF4-FFF2-40B4-BE49-F238E27FC236}">
                  <a16:creationId xmlns:a16="http://schemas.microsoft.com/office/drawing/2014/main" id="{601187D7-93A8-8B12-806D-4B81C82420A9}"/>
                </a:ext>
              </a:extLst>
            </p:cNvPr>
            <p:cNvPicPr>
              <a:picLocks noChangeAspect="1"/>
            </p:cNvPicPr>
            <p:nvPr/>
          </p:nvPicPr>
          <p:blipFill rotWithShape="1">
            <a:blip r:embed="rId6">
              <a:extLst>
                <a:ext uri="{28A0092B-C50C-407E-A947-70E740481C1C}">
                  <a14:useLocalDpi xmlns:a14="http://schemas.microsoft.com/office/drawing/2010/main" val="0"/>
                </a:ext>
              </a:extLst>
            </a:blip>
            <a:srcRect t="-1534" b="-1534"/>
            <a:stretch/>
          </p:blipFill>
          <p:spPr>
            <a:xfrm>
              <a:off x="2646264" y="1835922"/>
              <a:ext cx="456309" cy="457200"/>
            </a:xfrm>
            <a:prstGeom prst="rect">
              <a:avLst/>
            </a:prstGeom>
          </p:spPr>
        </p:pic>
        <p:sp>
          <p:nvSpPr>
            <p:cNvPr id="57" name="Text Placeholder 2">
              <a:extLst>
                <a:ext uri="{FF2B5EF4-FFF2-40B4-BE49-F238E27FC236}">
                  <a16:creationId xmlns:a16="http://schemas.microsoft.com/office/drawing/2014/main" id="{847303A1-8340-E40B-99C4-ADA71F12EC00}"/>
                </a:ext>
              </a:extLst>
            </p:cNvPr>
            <p:cNvSpPr txBox="1">
              <a:spLocks/>
            </p:cNvSpPr>
            <p:nvPr/>
          </p:nvSpPr>
          <p:spPr>
            <a:xfrm>
              <a:off x="2097179" y="2496445"/>
              <a:ext cx="1554480" cy="457200"/>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600" b="1" dirty="0"/>
                <a:t>Data Engineering</a:t>
              </a:r>
            </a:p>
          </p:txBody>
        </p:sp>
        <p:pic>
          <p:nvPicPr>
            <p:cNvPr id="59" name="Picture 58" descr="Synapse Logo">
              <a:extLst>
                <a:ext uri="{FF2B5EF4-FFF2-40B4-BE49-F238E27FC236}">
                  <a16:creationId xmlns:a16="http://schemas.microsoft.com/office/drawing/2014/main" id="{3B526ED4-CE2C-A2E9-46E1-BD283C4D238C}"/>
                </a:ext>
              </a:extLst>
            </p:cNvPr>
            <p:cNvPicPr>
              <a:picLocks noChangeAspect="1"/>
            </p:cNvPicPr>
            <p:nvPr/>
          </p:nvPicPr>
          <p:blipFill rotWithShape="1">
            <a:blip r:embed="rId7">
              <a:extLst>
                <a:ext uri="{28A0092B-C50C-407E-A947-70E740481C1C}">
                  <a14:useLocalDpi xmlns:a14="http://schemas.microsoft.com/office/drawing/2010/main" val="0"/>
                </a:ext>
              </a:extLst>
            </a:blip>
            <a:srcRect t="-1534" b="-1534"/>
            <a:stretch/>
          </p:blipFill>
          <p:spPr>
            <a:xfrm>
              <a:off x="4278076" y="1844219"/>
              <a:ext cx="456309" cy="457200"/>
            </a:xfrm>
            <a:prstGeom prst="rect">
              <a:avLst/>
            </a:prstGeom>
          </p:spPr>
        </p:pic>
        <p:sp>
          <p:nvSpPr>
            <p:cNvPr id="60" name="Text Placeholder 2">
              <a:extLst>
                <a:ext uri="{FF2B5EF4-FFF2-40B4-BE49-F238E27FC236}">
                  <a16:creationId xmlns:a16="http://schemas.microsoft.com/office/drawing/2014/main" id="{32F41F65-43DC-D42A-A103-38A28F9C7004}"/>
                </a:ext>
              </a:extLst>
            </p:cNvPr>
            <p:cNvSpPr txBox="1">
              <a:spLocks/>
            </p:cNvSpPr>
            <p:nvPr/>
          </p:nvSpPr>
          <p:spPr>
            <a:xfrm>
              <a:off x="3728991" y="2496445"/>
              <a:ext cx="1554480" cy="457200"/>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600" b="1"/>
                <a:t>Data Warehouse</a:t>
              </a:r>
            </a:p>
          </p:txBody>
        </p:sp>
        <p:pic>
          <p:nvPicPr>
            <p:cNvPr id="62" name="Picture 61" descr="Azure AI Logo">
              <a:extLst>
                <a:ext uri="{FF2B5EF4-FFF2-40B4-BE49-F238E27FC236}">
                  <a16:creationId xmlns:a16="http://schemas.microsoft.com/office/drawing/2014/main" id="{AC9C0CBD-2866-7564-2B78-AF42C5BDE7E0}"/>
                </a:ext>
              </a:extLst>
            </p:cNvPr>
            <p:cNvPicPr>
              <a:picLocks noChangeAspect="1"/>
            </p:cNvPicPr>
            <p:nvPr/>
          </p:nvPicPr>
          <p:blipFill rotWithShape="1">
            <a:blip r:embed="rId8">
              <a:extLst>
                <a:ext uri="{28A0092B-C50C-407E-A947-70E740481C1C}">
                  <a14:useLocalDpi xmlns:a14="http://schemas.microsoft.com/office/drawing/2010/main" val="0"/>
                </a:ext>
              </a:extLst>
            </a:blip>
            <a:srcRect t="-1534" b="-1534"/>
            <a:stretch/>
          </p:blipFill>
          <p:spPr>
            <a:xfrm>
              <a:off x="5909888" y="1835922"/>
              <a:ext cx="456309" cy="457200"/>
            </a:xfrm>
            <a:prstGeom prst="rect">
              <a:avLst/>
            </a:prstGeom>
          </p:spPr>
        </p:pic>
        <p:sp>
          <p:nvSpPr>
            <p:cNvPr id="63" name="Text Placeholder 2">
              <a:extLst>
                <a:ext uri="{FF2B5EF4-FFF2-40B4-BE49-F238E27FC236}">
                  <a16:creationId xmlns:a16="http://schemas.microsoft.com/office/drawing/2014/main" id="{C34DED93-CF00-221F-F3D5-37A3458F32CE}"/>
                </a:ext>
              </a:extLst>
            </p:cNvPr>
            <p:cNvSpPr txBox="1">
              <a:spLocks/>
            </p:cNvSpPr>
            <p:nvPr/>
          </p:nvSpPr>
          <p:spPr>
            <a:xfrm>
              <a:off x="5360803" y="2496445"/>
              <a:ext cx="1554480" cy="457200"/>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600" b="1" dirty="0"/>
                <a:t>Data </a:t>
              </a:r>
              <a:br>
                <a:rPr lang="en-US" sz="1600" b="1" dirty="0"/>
              </a:br>
              <a:r>
                <a:rPr lang="en-US" sz="1600" b="1" dirty="0"/>
                <a:t>Science</a:t>
              </a:r>
            </a:p>
          </p:txBody>
        </p:sp>
        <p:pic>
          <p:nvPicPr>
            <p:cNvPr id="65" name="Picture 64" descr="Data Explorer Logo">
              <a:extLst>
                <a:ext uri="{FF2B5EF4-FFF2-40B4-BE49-F238E27FC236}">
                  <a16:creationId xmlns:a16="http://schemas.microsoft.com/office/drawing/2014/main" id="{974A8509-A219-C369-DD20-02F9C7651905}"/>
                </a:ext>
              </a:extLst>
            </p:cNvPr>
            <p:cNvPicPr>
              <a:picLocks noChangeAspect="1"/>
            </p:cNvPicPr>
            <p:nvPr/>
          </p:nvPicPr>
          <p:blipFill rotWithShape="1">
            <a:blip r:embed="rId9">
              <a:extLst>
                <a:ext uri="{28A0092B-C50C-407E-A947-70E740481C1C}">
                  <a14:useLocalDpi xmlns:a14="http://schemas.microsoft.com/office/drawing/2010/main" val="0"/>
                </a:ext>
              </a:extLst>
            </a:blip>
            <a:srcRect t="-1534" b="-1534"/>
            <a:stretch/>
          </p:blipFill>
          <p:spPr>
            <a:xfrm>
              <a:off x="7541700" y="1823784"/>
              <a:ext cx="456309" cy="457200"/>
            </a:xfrm>
            <a:prstGeom prst="rect">
              <a:avLst/>
            </a:prstGeom>
          </p:spPr>
        </p:pic>
        <p:sp>
          <p:nvSpPr>
            <p:cNvPr id="66" name="Text Placeholder 2">
              <a:extLst>
                <a:ext uri="{FF2B5EF4-FFF2-40B4-BE49-F238E27FC236}">
                  <a16:creationId xmlns:a16="http://schemas.microsoft.com/office/drawing/2014/main" id="{A0FD1279-A978-C1C8-AEA5-EDDCA344CA22}"/>
                </a:ext>
              </a:extLst>
            </p:cNvPr>
            <p:cNvSpPr txBox="1">
              <a:spLocks/>
            </p:cNvSpPr>
            <p:nvPr/>
          </p:nvSpPr>
          <p:spPr>
            <a:xfrm>
              <a:off x="6992615" y="2496445"/>
              <a:ext cx="1554480" cy="457200"/>
            </a:xfrm>
            <a:prstGeom prst="rect">
              <a:avLst/>
            </a:prstGeom>
          </p:spPr>
          <p:txBody>
            <a:bodyPr lIns="0" r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600" b="1" dirty="0"/>
                <a:t>Real-Time Intelligence</a:t>
              </a:r>
            </a:p>
          </p:txBody>
        </p:sp>
        <p:sp>
          <p:nvSpPr>
            <p:cNvPr id="68" name="Text Placeholder 2">
              <a:extLst>
                <a:ext uri="{FF2B5EF4-FFF2-40B4-BE49-F238E27FC236}">
                  <a16:creationId xmlns:a16="http://schemas.microsoft.com/office/drawing/2014/main" id="{863F4DDB-0929-CD62-72D7-1087A5C92B5F}"/>
                </a:ext>
              </a:extLst>
            </p:cNvPr>
            <p:cNvSpPr txBox="1">
              <a:spLocks/>
            </p:cNvSpPr>
            <p:nvPr/>
          </p:nvSpPr>
          <p:spPr>
            <a:xfrm>
              <a:off x="8624427" y="2496445"/>
              <a:ext cx="1554480" cy="457200"/>
            </a:xfrm>
            <a:prstGeom prst="rect">
              <a:avLst/>
            </a:prstGeom>
          </p:spPr>
          <p:txBody>
            <a:bodyPr lIns="0" r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600" b="1" dirty="0"/>
                <a:t>Power BI</a:t>
              </a:r>
            </a:p>
          </p:txBody>
        </p:sp>
        <p:sp>
          <p:nvSpPr>
            <p:cNvPr id="73" name="Rounded Rectangle 110">
              <a:extLst>
                <a:ext uri="{FF2B5EF4-FFF2-40B4-BE49-F238E27FC236}">
                  <a16:creationId xmlns:a16="http://schemas.microsoft.com/office/drawing/2014/main" id="{0C3BDBA6-E2A2-18BF-BCC7-381837D9850F}"/>
                </a:ext>
                <a:ext uri="{C183D7F6-B498-43B3-948B-1728B52AA6E4}">
                  <adec:decorative xmlns:adec="http://schemas.microsoft.com/office/drawing/2017/decorative" val="1"/>
                </a:ext>
              </a:extLst>
            </p:cNvPr>
            <p:cNvSpPr/>
            <p:nvPr/>
          </p:nvSpPr>
          <p:spPr bwMode="auto">
            <a:xfrm>
              <a:off x="447773" y="3639134"/>
              <a:ext cx="9713541" cy="1053275"/>
            </a:xfrm>
            <a:prstGeom prst="rect">
              <a:avLst/>
            </a:prstGeom>
            <a:solidFill>
              <a:schemeClr val="bg1">
                <a:lumMod val="95000"/>
              </a:schemeClr>
            </a:solidFill>
            <a:ln w="38100">
              <a:no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dirty="0">
                <a:solidFill>
                  <a:srgbClr val="FFFFFF"/>
                </a:solidFill>
                <a:latin typeface="Segoe UI"/>
                <a:ea typeface="Segoe UI" pitchFamily="34" charset="0"/>
                <a:cs typeface="Segoe UI" pitchFamily="34" charset="0"/>
              </a:endParaRPr>
            </a:p>
          </p:txBody>
        </p:sp>
        <p:pic>
          <p:nvPicPr>
            <p:cNvPr id="74" name="Picture 73" descr="OneLake Logo">
              <a:extLst>
                <a:ext uri="{FF2B5EF4-FFF2-40B4-BE49-F238E27FC236}">
                  <a16:creationId xmlns:a16="http://schemas.microsoft.com/office/drawing/2014/main" id="{FBDED937-AA1C-3CC7-A2F0-EF97D27C461F}"/>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076408" y="3787128"/>
              <a:ext cx="391898" cy="392665"/>
            </a:xfrm>
            <a:prstGeom prst="rect">
              <a:avLst/>
            </a:prstGeom>
          </p:spPr>
        </p:pic>
        <p:sp>
          <p:nvSpPr>
            <p:cNvPr id="76" name="Text Placeholder 2">
              <a:extLst>
                <a:ext uri="{FF2B5EF4-FFF2-40B4-BE49-F238E27FC236}">
                  <a16:creationId xmlns:a16="http://schemas.microsoft.com/office/drawing/2014/main" id="{968B49D6-2E46-C117-9265-4AB34BC7CF34}"/>
                </a:ext>
              </a:extLst>
            </p:cNvPr>
            <p:cNvSpPr txBox="1">
              <a:spLocks/>
            </p:cNvSpPr>
            <p:nvPr/>
          </p:nvSpPr>
          <p:spPr>
            <a:xfrm>
              <a:off x="4325716" y="4164118"/>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600" dirty="0"/>
                <a:t>OneLake</a:t>
              </a:r>
              <a:endParaRPr lang="en-US" sz="1400" dirty="0"/>
            </a:p>
          </p:txBody>
        </p:sp>
      </p:grpSp>
      <p:grpSp>
        <p:nvGrpSpPr>
          <p:cNvPr id="2" name="Group 1" descr="Unified Fabric experience.">
            <a:extLst>
              <a:ext uri="{FF2B5EF4-FFF2-40B4-BE49-F238E27FC236}">
                <a16:creationId xmlns:a16="http://schemas.microsoft.com/office/drawing/2014/main" id="{0E2DE9E7-A554-2EA0-3DD3-26150304C051}"/>
              </a:ext>
            </a:extLst>
          </p:cNvPr>
          <p:cNvGrpSpPr/>
          <p:nvPr/>
        </p:nvGrpSpPr>
        <p:grpSpPr>
          <a:xfrm>
            <a:off x="579438" y="4395304"/>
            <a:ext cx="11011600" cy="937196"/>
            <a:chOff x="465367" y="4544756"/>
            <a:chExt cx="11349250" cy="937196"/>
          </a:xfrm>
        </p:grpSpPr>
        <p:sp>
          <p:nvSpPr>
            <p:cNvPr id="70" name="Rounded Rectangle 112">
              <a:extLst>
                <a:ext uri="{FF2B5EF4-FFF2-40B4-BE49-F238E27FC236}">
                  <a16:creationId xmlns:a16="http://schemas.microsoft.com/office/drawing/2014/main" id="{D7391BAD-0BB6-BD77-70BD-7A848E8FDE60}"/>
                </a:ext>
                <a:ext uri="{C183D7F6-B498-43B3-948B-1728B52AA6E4}">
                  <adec:decorative xmlns:adec="http://schemas.microsoft.com/office/drawing/2017/decorative" val="1"/>
                </a:ext>
              </a:extLst>
            </p:cNvPr>
            <p:cNvSpPr/>
            <p:nvPr/>
          </p:nvSpPr>
          <p:spPr bwMode="auto">
            <a:xfrm>
              <a:off x="465367" y="4544756"/>
              <a:ext cx="11349250" cy="937196"/>
            </a:xfrm>
            <a:prstGeom prst="rect">
              <a:avLst/>
            </a:prstGeom>
            <a:solidFill>
              <a:schemeClr val="bg1">
                <a:lumMod val="95000"/>
              </a:schemeClr>
            </a:solidFill>
            <a:ln w="38100">
              <a:no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FFFFF"/>
                </a:solidFill>
                <a:latin typeface="Segoe UI"/>
                <a:ea typeface="Segoe UI" pitchFamily="34" charset="0"/>
                <a:cs typeface="Segoe UI" pitchFamily="34" charset="0"/>
              </a:endParaRPr>
            </a:p>
          </p:txBody>
        </p:sp>
        <p:sp>
          <p:nvSpPr>
            <p:cNvPr id="71" name="Text Placeholder 2">
              <a:extLst>
                <a:ext uri="{FF2B5EF4-FFF2-40B4-BE49-F238E27FC236}">
                  <a16:creationId xmlns:a16="http://schemas.microsoft.com/office/drawing/2014/main" id="{508C5E33-28CC-AD8F-CDC4-59FF5B422BF5}"/>
                </a:ext>
              </a:extLst>
            </p:cNvPr>
            <p:cNvSpPr txBox="1">
              <a:spLocks/>
            </p:cNvSpPr>
            <p:nvPr/>
          </p:nvSpPr>
          <p:spPr>
            <a:xfrm>
              <a:off x="3786931" y="4625962"/>
              <a:ext cx="4706123" cy="273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600" b="1" dirty="0">
                  <a:latin typeface="+mj-lt"/>
                </a:rPr>
                <a:t>UNIFIED</a:t>
              </a:r>
            </a:p>
          </p:txBody>
        </p:sp>
        <p:sp>
          <p:nvSpPr>
            <p:cNvPr id="72" name="Text Placeholder 2">
              <a:extLst>
                <a:ext uri="{FF2B5EF4-FFF2-40B4-BE49-F238E27FC236}">
                  <a16:creationId xmlns:a16="http://schemas.microsoft.com/office/drawing/2014/main" id="{681D587A-0431-D180-3C7C-C94704AB49B6}"/>
                </a:ext>
              </a:extLst>
            </p:cNvPr>
            <p:cNvSpPr txBox="1">
              <a:spLocks/>
            </p:cNvSpPr>
            <p:nvPr/>
          </p:nvSpPr>
          <p:spPr>
            <a:xfrm>
              <a:off x="716910" y="4995676"/>
              <a:ext cx="24688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600" dirty="0"/>
                <a:t>SaaS product experience</a:t>
              </a:r>
              <a:endParaRPr lang="en-US" sz="1400" dirty="0"/>
            </a:p>
          </p:txBody>
        </p:sp>
        <p:sp>
          <p:nvSpPr>
            <p:cNvPr id="80" name="Text Placeholder 2">
              <a:extLst>
                <a:ext uri="{FF2B5EF4-FFF2-40B4-BE49-F238E27FC236}">
                  <a16:creationId xmlns:a16="http://schemas.microsoft.com/office/drawing/2014/main" id="{98DC1282-65D4-8109-85E4-77CEBEDFBE9D}"/>
                </a:ext>
              </a:extLst>
            </p:cNvPr>
            <p:cNvSpPr txBox="1">
              <a:spLocks/>
            </p:cNvSpPr>
            <p:nvPr/>
          </p:nvSpPr>
          <p:spPr>
            <a:xfrm>
              <a:off x="3503328" y="4995676"/>
              <a:ext cx="24688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600" dirty="0"/>
                <a:t>Security and governance</a:t>
              </a:r>
              <a:endParaRPr lang="en-US" sz="1400" dirty="0"/>
            </a:p>
          </p:txBody>
        </p:sp>
        <p:sp>
          <p:nvSpPr>
            <p:cNvPr id="81" name="Text Placeholder 2">
              <a:extLst>
                <a:ext uri="{FF2B5EF4-FFF2-40B4-BE49-F238E27FC236}">
                  <a16:creationId xmlns:a16="http://schemas.microsoft.com/office/drawing/2014/main" id="{D22CB34C-5DAD-7300-C032-5E4682BF64F0}"/>
                </a:ext>
              </a:extLst>
            </p:cNvPr>
            <p:cNvSpPr txBox="1">
              <a:spLocks/>
            </p:cNvSpPr>
            <p:nvPr/>
          </p:nvSpPr>
          <p:spPr>
            <a:xfrm>
              <a:off x="6289746" y="4995676"/>
              <a:ext cx="24688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600" dirty="0"/>
                <a:t>Compute and storage</a:t>
              </a:r>
              <a:endParaRPr lang="en-US" sz="1400" dirty="0"/>
            </a:p>
          </p:txBody>
        </p:sp>
        <p:sp>
          <p:nvSpPr>
            <p:cNvPr id="82" name="Text Placeholder 2">
              <a:extLst>
                <a:ext uri="{FF2B5EF4-FFF2-40B4-BE49-F238E27FC236}">
                  <a16:creationId xmlns:a16="http://schemas.microsoft.com/office/drawing/2014/main" id="{52E5EB97-06A7-A670-821C-AACA29A4C9BF}"/>
                </a:ext>
              </a:extLst>
            </p:cNvPr>
            <p:cNvSpPr txBox="1">
              <a:spLocks/>
            </p:cNvSpPr>
            <p:nvPr/>
          </p:nvSpPr>
          <p:spPr>
            <a:xfrm>
              <a:off x="9076164" y="4995676"/>
              <a:ext cx="24688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600" dirty="0"/>
                <a:t>Business model</a:t>
              </a:r>
              <a:endParaRPr lang="en-US" sz="1400" dirty="0"/>
            </a:p>
          </p:txBody>
        </p:sp>
        <p:cxnSp>
          <p:nvCxnSpPr>
            <p:cNvPr id="83" name="Straight Connector 82">
              <a:extLst>
                <a:ext uri="{FF2B5EF4-FFF2-40B4-BE49-F238E27FC236}">
                  <a16:creationId xmlns:a16="http://schemas.microsoft.com/office/drawing/2014/main" id="{C4D82792-5676-0E14-510C-5747553D222B}"/>
                </a:ext>
                <a:ext uri="{C183D7F6-B498-43B3-948B-1728B52AA6E4}">
                  <adec:decorative xmlns:adec="http://schemas.microsoft.com/office/drawing/2017/decorative" val="1"/>
                </a:ext>
              </a:extLst>
            </p:cNvPr>
            <p:cNvCxnSpPr>
              <a:cxnSpLocks/>
            </p:cNvCxnSpPr>
            <p:nvPr/>
          </p:nvCxnSpPr>
          <p:spPr>
            <a:xfrm>
              <a:off x="3344559" y="5045046"/>
              <a:ext cx="0" cy="187054"/>
            </a:xfrm>
            <a:prstGeom prst="line">
              <a:avLst/>
            </a:prstGeom>
            <a:noFill/>
            <a:ln w="28575" cap="flat" cmpd="sng" algn="ctr">
              <a:solidFill>
                <a:schemeClr val="tx2"/>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AD941E4F-839D-2700-1528-EF9A83BAAA11}"/>
                </a:ext>
                <a:ext uri="{C183D7F6-B498-43B3-948B-1728B52AA6E4}">
                  <adec:decorative xmlns:adec="http://schemas.microsoft.com/office/drawing/2017/decorative" val="1"/>
                </a:ext>
              </a:extLst>
            </p:cNvPr>
            <p:cNvCxnSpPr>
              <a:cxnSpLocks/>
            </p:cNvCxnSpPr>
            <p:nvPr/>
          </p:nvCxnSpPr>
          <p:spPr>
            <a:xfrm>
              <a:off x="6130977" y="5045046"/>
              <a:ext cx="0" cy="187054"/>
            </a:xfrm>
            <a:prstGeom prst="line">
              <a:avLst/>
            </a:prstGeom>
            <a:noFill/>
            <a:ln w="28575" cap="flat" cmpd="sng" algn="ctr">
              <a:solidFill>
                <a:schemeClr val="tx2"/>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28F12984-EC15-0B5C-7CC4-EF2B6AF707DC}"/>
                </a:ext>
                <a:ext uri="{C183D7F6-B498-43B3-948B-1728B52AA6E4}">
                  <adec:decorative xmlns:adec="http://schemas.microsoft.com/office/drawing/2017/decorative" val="1"/>
                </a:ext>
              </a:extLst>
            </p:cNvPr>
            <p:cNvCxnSpPr>
              <a:cxnSpLocks/>
            </p:cNvCxnSpPr>
            <p:nvPr/>
          </p:nvCxnSpPr>
          <p:spPr>
            <a:xfrm>
              <a:off x="8917395" y="5045046"/>
              <a:ext cx="0" cy="187054"/>
            </a:xfrm>
            <a:prstGeom prst="line">
              <a:avLst/>
            </a:prstGeom>
            <a:noFill/>
            <a:ln w="28575" cap="flat" cmpd="sng" algn="ctr">
              <a:solidFill>
                <a:schemeClr val="tx2"/>
              </a:solidFill>
              <a:prstDash val="solid"/>
              <a:headEnd type="none" w="lg" len="med"/>
              <a:tailEnd type="none" w="lg" len="med"/>
            </a:ln>
            <a:effectLst/>
          </p:spPr>
        </p:cxnSp>
      </p:grpSp>
      <p:sp>
        <p:nvSpPr>
          <p:cNvPr id="7" name="TextBox 6">
            <a:extLst>
              <a:ext uri="{FF2B5EF4-FFF2-40B4-BE49-F238E27FC236}">
                <a16:creationId xmlns:a16="http://schemas.microsoft.com/office/drawing/2014/main" id="{3ECAAC8A-F265-65F3-89F1-4C0F4D0F209E}"/>
              </a:ext>
            </a:extLst>
          </p:cNvPr>
          <p:cNvSpPr txBox="1"/>
          <p:nvPr/>
        </p:nvSpPr>
        <p:spPr>
          <a:xfrm>
            <a:off x="7048500" y="3212063"/>
            <a:ext cx="4311650" cy="1046933"/>
          </a:xfrm>
          <a:prstGeom prst="rect">
            <a:avLst/>
          </a:prstGeom>
          <a:solidFill>
            <a:srgbClr val="FFFFFF"/>
          </a:solidFill>
          <a:ln w="12700">
            <a:solidFill>
              <a:schemeClr val="bg1">
                <a:lumMod val="85000"/>
              </a:schemeClr>
            </a:solidFill>
          </a:ln>
        </p:spPr>
        <p:style>
          <a:lnRef idx="2">
            <a:schemeClr val="accent4"/>
          </a:lnRef>
          <a:fillRef idx="1">
            <a:schemeClr val="lt1"/>
          </a:fillRef>
          <a:effectRef idx="0">
            <a:schemeClr val="accent4"/>
          </a:effectRef>
          <a:fontRef idx="minor">
            <a:schemeClr val="dk1"/>
          </a:fontRef>
        </p:style>
        <p:txBody>
          <a:bodyPr wrap="square" anchor="ctr">
            <a:noAutofit/>
          </a:bodyPr>
          <a:lstStyle/>
          <a:p>
            <a:r>
              <a:rPr lang="en-US" sz="1600" dirty="0">
                <a:solidFill>
                  <a:schemeClr val="tx1"/>
                </a:solidFill>
              </a:rPr>
              <a:t>OneCopy is a key component of OneLake that allows you to read data from a single copy, without moving or duplicating data.</a:t>
            </a:r>
          </a:p>
        </p:txBody>
      </p:sp>
      <p:sp>
        <p:nvSpPr>
          <p:cNvPr id="5" name="Rounded Rectangle 110">
            <a:extLst>
              <a:ext uri="{FF2B5EF4-FFF2-40B4-BE49-F238E27FC236}">
                <a16:creationId xmlns:a16="http://schemas.microsoft.com/office/drawing/2014/main" id="{220FA4CA-951C-182A-AA17-BB85E1642FC2}"/>
              </a:ext>
              <a:ext uri="{C183D7F6-B498-43B3-948B-1728B52AA6E4}">
                <adec:decorative xmlns:adec="http://schemas.microsoft.com/office/drawing/2017/decorative" val="0"/>
              </a:ext>
            </a:extLst>
          </p:cNvPr>
          <p:cNvSpPr/>
          <p:nvPr/>
        </p:nvSpPr>
        <p:spPr bwMode="auto">
          <a:xfrm>
            <a:off x="579438" y="3156409"/>
            <a:ext cx="11011600" cy="3126741"/>
          </a:xfrm>
          <a:prstGeom prst="rect">
            <a:avLst/>
          </a:prstGeom>
          <a:solidFill>
            <a:srgbClr val="FFFFFF"/>
          </a:solidFill>
          <a:ln w="12700">
            <a:noFill/>
          </a:ln>
        </p:spPr>
        <p:txBody>
          <a:bodyPr rot="0" spcFirstLastPara="0" vert="horz" wrap="square" lIns="182880" tIns="137160" rIns="182880" bIns="13716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228600" indent="-228600">
              <a:spcBef>
                <a:spcPts val="600"/>
              </a:spcBef>
              <a:spcAft>
                <a:spcPts val="600"/>
              </a:spcAft>
              <a:buSzPct val="90000"/>
              <a:buFont typeface="Arial" panose="020B0604020202020204" pitchFamily="34" charset="0"/>
              <a:buChar char="•"/>
            </a:pPr>
            <a:r>
              <a:rPr lang="en-US" sz="1700" b="1" dirty="0"/>
              <a:t>Data Factory</a:t>
            </a:r>
            <a:r>
              <a:rPr lang="en-US" sz="1700" dirty="0"/>
              <a:t>: Data integration combining Power Query with the scale of Azure Data Factory to move and transform data.</a:t>
            </a:r>
          </a:p>
          <a:p>
            <a:pPr marL="228600" indent="-228600">
              <a:spcBef>
                <a:spcPts val="600"/>
              </a:spcBef>
              <a:spcAft>
                <a:spcPts val="600"/>
              </a:spcAft>
              <a:buSzPct val="90000"/>
              <a:buFont typeface="Arial" panose="020B0604020202020204" pitchFamily="34" charset="0"/>
              <a:buChar char="•"/>
            </a:pPr>
            <a:r>
              <a:rPr lang="en-US" sz="1700" b="1" dirty="0"/>
              <a:t>Data Engineering</a:t>
            </a:r>
            <a:r>
              <a:rPr lang="en-US" sz="1700" dirty="0"/>
              <a:t>: Data engineering with a Spark platform for data transformation at scale.</a:t>
            </a:r>
          </a:p>
          <a:p>
            <a:pPr marL="228600" indent="-228600">
              <a:spcBef>
                <a:spcPts val="600"/>
              </a:spcBef>
              <a:spcAft>
                <a:spcPts val="600"/>
              </a:spcAft>
              <a:buSzPct val="90000"/>
              <a:buFont typeface="Arial" panose="020B0604020202020204" pitchFamily="34" charset="0"/>
              <a:buChar char="•"/>
            </a:pPr>
            <a:r>
              <a:rPr lang="en-US" sz="1700" b="1" dirty="0"/>
              <a:t>Data Warehouse</a:t>
            </a:r>
            <a:r>
              <a:rPr lang="en-US" sz="1700" dirty="0"/>
              <a:t>: Data warehousing with industry-leading SQL performance and scale to support data use.</a:t>
            </a:r>
          </a:p>
          <a:p>
            <a:pPr marL="228600" indent="-228600">
              <a:spcBef>
                <a:spcPts val="600"/>
              </a:spcBef>
              <a:spcAft>
                <a:spcPts val="600"/>
              </a:spcAft>
              <a:buSzPct val="90000"/>
              <a:buFont typeface="Arial" panose="020B0604020202020204" pitchFamily="34" charset="0"/>
              <a:buChar char="•"/>
            </a:pPr>
            <a:r>
              <a:rPr lang="en-US" sz="1700" b="1" dirty="0"/>
              <a:t>Data Science</a:t>
            </a:r>
            <a:r>
              <a:rPr lang="en-US" sz="1700" dirty="0"/>
              <a:t>: Data science with Azure Machine Learning and Spark for model training and execution tracking in a scalable environment.</a:t>
            </a:r>
          </a:p>
          <a:p>
            <a:pPr marL="228600" indent="-228600">
              <a:spcBef>
                <a:spcPts val="600"/>
              </a:spcBef>
              <a:spcAft>
                <a:spcPts val="600"/>
              </a:spcAft>
              <a:buSzPct val="90000"/>
              <a:buFont typeface="Arial" panose="020B0604020202020204" pitchFamily="34" charset="0"/>
              <a:buChar char="•"/>
            </a:pPr>
            <a:r>
              <a:rPr lang="en-US" sz="1700" b="1" dirty="0"/>
              <a:t>Real-Time Intelligence</a:t>
            </a:r>
            <a:r>
              <a:rPr lang="en-US" sz="1700" dirty="0"/>
              <a:t>: Real-time Intelligence to query and analyze large volumes of data in real-time.</a:t>
            </a:r>
          </a:p>
          <a:p>
            <a:pPr marL="228600" indent="-228600">
              <a:spcBef>
                <a:spcPts val="600"/>
              </a:spcBef>
              <a:spcAft>
                <a:spcPts val="600"/>
              </a:spcAft>
              <a:buSzPct val="90000"/>
              <a:buFont typeface="Arial" panose="020B0604020202020204" pitchFamily="34" charset="0"/>
              <a:buChar char="•"/>
            </a:pPr>
            <a:r>
              <a:rPr lang="en-US" sz="1700" b="1" dirty="0"/>
              <a:t>Power BI</a:t>
            </a:r>
            <a:r>
              <a:rPr lang="en-US" sz="1700" dirty="0"/>
              <a:t>: Business intelligence for translating data to decisions.</a:t>
            </a:r>
          </a:p>
        </p:txBody>
      </p:sp>
    </p:spTree>
    <p:extLst>
      <p:ext uri="{BB962C8B-B14F-4D97-AF65-F5344CB8AC3E}">
        <p14:creationId xmlns:p14="http://schemas.microsoft.com/office/powerpoint/2010/main" val="23026824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38B711-C281-7AD2-04E1-2E3EF0BB6D36}"/>
              </a:ext>
            </a:extLst>
          </p:cNvPr>
          <p:cNvSpPr>
            <a:spLocks noGrp="1"/>
          </p:cNvSpPr>
          <p:nvPr>
            <p:ph type="title"/>
          </p:nvPr>
        </p:nvSpPr>
        <p:spPr>
          <a:xfrm>
            <a:off x="588261" y="585216"/>
            <a:ext cx="11011601" cy="492443"/>
          </a:xfrm>
        </p:spPr>
        <p:txBody>
          <a:bodyPr/>
          <a:lstStyle/>
          <a:p>
            <a:r>
              <a:rPr lang="en-US" sz="3200" dirty="0"/>
              <a:t>Run Spark in Fabric</a:t>
            </a:r>
          </a:p>
        </p:txBody>
      </p:sp>
      <p:sp>
        <p:nvSpPr>
          <p:cNvPr id="18" name="Text Placeholder 17">
            <a:extLst>
              <a:ext uri="{FF2B5EF4-FFF2-40B4-BE49-F238E27FC236}">
                <a16:creationId xmlns:a16="http://schemas.microsoft.com/office/drawing/2014/main" id="{0A5231F4-E85E-D37A-C443-8156BC65FEFD}"/>
              </a:ext>
            </a:extLst>
          </p:cNvPr>
          <p:cNvSpPr>
            <a:spLocks noGrp="1"/>
          </p:cNvSpPr>
          <p:nvPr>
            <p:ph type="body" sz="quarter" idx="17"/>
          </p:nvPr>
        </p:nvSpPr>
        <p:spPr>
          <a:xfrm>
            <a:off x="588260" y="1259058"/>
            <a:ext cx="11011601" cy="307777"/>
          </a:xfrm>
        </p:spPr>
        <p:txBody>
          <a:bodyPr/>
          <a:lstStyle/>
          <a:p>
            <a:r>
              <a:rPr lang="en-US" sz="2000" dirty="0"/>
              <a:t>To edit and run Spark code in Fabric, use </a:t>
            </a:r>
            <a:r>
              <a:rPr lang="en-US" sz="2000" i="1" dirty="0"/>
              <a:t>notebooks</a:t>
            </a:r>
            <a:r>
              <a:rPr lang="en-US" sz="2000" dirty="0"/>
              <a:t> or create a </a:t>
            </a:r>
            <a:r>
              <a:rPr lang="en-US" sz="2000" i="1" dirty="0"/>
              <a:t>Spark Job Definition.</a:t>
            </a:r>
          </a:p>
        </p:txBody>
      </p:sp>
      <p:sp>
        <p:nvSpPr>
          <p:cNvPr id="5" name="Rectangle 4">
            <a:extLst>
              <a:ext uri="{FF2B5EF4-FFF2-40B4-BE49-F238E27FC236}">
                <a16:creationId xmlns:a16="http://schemas.microsoft.com/office/drawing/2014/main" id="{B774661A-7D97-823E-9C66-3D2E8E7E7048}"/>
              </a:ext>
              <a:ext uri="{C183D7F6-B498-43B3-948B-1728B52AA6E4}">
                <adec:decorative xmlns:adec="http://schemas.microsoft.com/office/drawing/2017/decorative" val="1"/>
              </a:ext>
            </a:extLst>
          </p:cNvPr>
          <p:cNvSpPr/>
          <p:nvPr/>
        </p:nvSpPr>
        <p:spPr bwMode="auto">
          <a:xfrm>
            <a:off x="435055" y="1714280"/>
            <a:ext cx="3764986" cy="4665050"/>
          </a:xfrm>
          <a:prstGeom prst="rect">
            <a:avLst/>
          </a:prstGeom>
          <a:solidFill>
            <a:srgbClr val="FAFA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Notebook Option">
            <a:extLst>
              <a:ext uri="{FF2B5EF4-FFF2-40B4-BE49-F238E27FC236}">
                <a16:creationId xmlns:a16="http://schemas.microsoft.com/office/drawing/2014/main" id="{648A8852-B8A8-3973-4B74-C4FEE0AF849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49723" y="2175587"/>
            <a:ext cx="2444948" cy="1137773"/>
          </a:xfrm>
          <a:prstGeom prst="rect">
            <a:avLst/>
          </a:prstGeom>
        </p:spPr>
      </p:pic>
      <p:pic>
        <p:nvPicPr>
          <p:cNvPr id="14" name="Notebook UI" descr="Screenshot of a notebook in Fabric.">
            <a:extLst>
              <a:ext uri="{FF2B5EF4-FFF2-40B4-BE49-F238E27FC236}">
                <a16:creationId xmlns:a16="http://schemas.microsoft.com/office/drawing/2014/main" id="{7752B6A4-8806-DCCF-F642-B2A60B6AC7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3019" y="1714279"/>
            <a:ext cx="7177268" cy="4665050"/>
          </a:xfrm>
          <a:prstGeom prst="rect">
            <a:avLst/>
          </a:prstGeom>
        </p:spPr>
      </p:pic>
      <p:pic>
        <p:nvPicPr>
          <p:cNvPr id="15" name="Spark Job UI" descr="Screenshot of the Spark Job Definition user interface in Microsoft Fabric.">
            <a:extLst>
              <a:ext uri="{FF2B5EF4-FFF2-40B4-BE49-F238E27FC236}">
                <a16:creationId xmlns:a16="http://schemas.microsoft.com/office/drawing/2014/main" id="{A5ECD7FA-B1B7-D227-F12A-9262E28024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3019" y="1727168"/>
            <a:ext cx="7095980" cy="4665050"/>
          </a:xfrm>
          <a:prstGeom prst="rect">
            <a:avLst/>
          </a:prstGeom>
        </p:spPr>
      </p:pic>
      <p:pic>
        <p:nvPicPr>
          <p:cNvPr id="16" name="Spark Job option">
            <a:extLst>
              <a:ext uri="{FF2B5EF4-FFF2-40B4-BE49-F238E27FC236}">
                <a16:creationId xmlns:a16="http://schemas.microsoft.com/office/drawing/2014/main" id="{C622C99B-5499-7EEB-707C-D5E74CBCB896}"/>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015328" y="3552384"/>
            <a:ext cx="2479343" cy="1137773"/>
          </a:xfrm>
          <a:prstGeom prst="rect">
            <a:avLst/>
          </a:prstGeom>
        </p:spPr>
      </p:pic>
      <p:sp>
        <p:nvSpPr>
          <p:cNvPr id="17" name="Dim Notebook">
            <a:extLst>
              <a:ext uri="{FF2B5EF4-FFF2-40B4-BE49-F238E27FC236}">
                <a16:creationId xmlns:a16="http://schemas.microsoft.com/office/drawing/2014/main" id="{FBC4FC0F-6B20-0D49-DBD9-EAD00AE2A627}"/>
              </a:ext>
              <a:ext uri="{C183D7F6-B498-43B3-948B-1728B52AA6E4}">
                <adec:decorative xmlns:adec="http://schemas.microsoft.com/office/drawing/2017/decorative" val="1"/>
              </a:ext>
            </a:extLst>
          </p:cNvPr>
          <p:cNvSpPr/>
          <p:nvPr/>
        </p:nvSpPr>
        <p:spPr bwMode="auto">
          <a:xfrm>
            <a:off x="1049723" y="2247254"/>
            <a:ext cx="2444948" cy="1066106"/>
          </a:xfrm>
          <a:prstGeom prst="rect">
            <a:avLst/>
          </a:prstGeom>
          <a:solidFill>
            <a:srgbClr val="EBEBEB">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im Spark Job">
            <a:extLst>
              <a:ext uri="{FF2B5EF4-FFF2-40B4-BE49-F238E27FC236}">
                <a16:creationId xmlns:a16="http://schemas.microsoft.com/office/drawing/2014/main" id="{C892980E-3B38-CC9E-8579-4C2E420BE656}"/>
              </a:ext>
              <a:ext uri="{C183D7F6-B498-43B3-948B-1728B52AA6E4}">
                <adec:decorative xmlns:adec="http://schemas.microsoft.com/office/drawing/2017/decorative" val="1"/>
              </a:ext>
            </a:extLst>
          </p:cNvPr>
          <p:cNvSpPr/>
          <p:nvPr/>
        </p:nvSpPr>
        <p:spPr bwMode="auto">
          <a:xfrm>
            <a:off x="1049723" y="3552384"/>
            <a:ext cx="2444948" cy="1066106"/>
          </a:xfrm>
          <a:prstGeom prst="rect">
            <a:avLst/>
          </a:prstGeom>
          <a:solidFill>
            <a:srgbClr val="EBEBEB">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Notebook Description">
            <a:extLst>
              <a:ext uri="{FF2B5EF4-FFF2-40B4-BE49-F238E27FC236}">
                <a16:creationId xmlns:a16="http://schemas.microsoft.com/office/drawing/2014/main" id="{6E38FC33-B84F-94FB-64B9-772959E146E0}"/>
              </a:ext>
            </a:extLst>
          </p:cNvPr>
          <p:cNvSpPr txBox="1"/>
          <p:nvPr/>
        </p:nvSpPr>
        <p:spPr>
          <a:xfrm>
            <a:off x="6846557" y="3990626"/>
            <a:ext cx="4540195"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Interactive environment for coding and collaborative notes</a:t>
            </a:r>
          </a:p>
        </p:txBody>
      </p:sp>
      <p:sp>
        <p:nvSpPr>
          <p:cNvPr id="21" name="Spark Job Description">
            <a:extLst>
              <a:ext uri="{FF2B5EF4-FFF2-40B4-BE49-F238E27FC236}">
                <a16:creationId xmlns:a16="http://schemas.microsoft.com/office/drawing/2014/main" id="{71C36ACB-F34E-A736-B399-801515D694E8}"/>
              </a:ext>
            </a:extLst>
          </p:cNvPr>
          <p:cNvSpPr txBox="1"/>
          <p:nvPr/>
        </p:nvSpPr>
        <p:spPr>
          <a:xfrm>
            <a:off x="6846556" y="3990626"/>
            <a:ext cx="4540195"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Non-interactive script run in Spark at a scheduled time</a:t>
            </a:r>
          </a:p>
        </p:txBody>
      </p:sp>
    </p:spTree>
    <p:extLst>
      <p:ext uri="{BB962C8B-B14F-4D97-AF65-F5344CB8AC3E}">
        <p14:creationId xmlns:p14="http://schemas.microsoft.com/office/powerpoint/2010/main" val="1219301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par>
                                <p:cTn id="19" presetID="1" presetClass="exit"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19" grpId="1" animBg="1"/>
      <p:bldP spid="20" grpId="0"/>
      <p:bldP spid="20" grpId="1"/>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38B711-C281-7AD2-04E1-2E3EF0BB6D36}"/>
              </a:ext>
            </a:extLst>
          </p:cNvPr>
          <p:cNvSpPr>
            <a:spLocks noGrp="1"/>
          </p:cNvSpPr>
          <p:nvPr>
            <p:ph type="title"/>
          </p:nvPr>
        </p:nvSpPr>
        <p:spPr>
          <a:xfrm>
            <a:off x="588261" y="585216"/>
            <a:ext cx="11011601" cy="492443"/>
          </a:xfrm>
        </p:spPr>
        <p:txBody>
          <a:bodyPr/>
          <a:lstStyle/>
          <a:p>
            <a:r>
              <a:rPr lang="en-US" sz="3200" dirty="0"/>
              <a:t>Load data in a Spark Dataframe</a:t>
            </a:r>
          </a:p>
        </p:txBody>
      </p:sp>
      <p:sp>
        <p:nvSpPr>
          <p:cNvPr id="5" name="Text Placeholder 4">
            <a:extLst>
              <a:ext uri="{FF2B5EF4-FFF2-40B4-BE49-F238E27FC236}">
                <a16:creationId xmlns:a16="http://schemas.microsoft.com/office/drawing/2014/main" id="{3DF192DA-1031-4E10-D2B3-D2428C66BEB7}"/>
              </a:ext>
            </a:extLst>
          </p:cNvPr>
          <p:cNvSpPr>
            <a:spLocks noGrp="1"/>
          </p:cNvSpPr>
          <p:nvPr>
            <p:ph type="body" sz="quarter" idx="17"/>
          </p:nvPr>
        </p:nvSpPr>
        <p:spPr>
          <a:xfrm>
            <a:off x="588260" y="1145083"/>
            <a:ext cx="11011601" cy="307777"/>
          </a:xfrm>
        </p:spPr>
        <p:txBody>
          <a:bodyPr/>
          <a:lstStyle/>
          <a:p>
            <a:r>
              <a:rPr lang="en-US" sz="2000" dirty="0"/>
              <a:t>Schema can be either inferred or specified</a:t>
            </a:r>
          </a:p>
        </p:txBody>
      </p:sp>
      <p:grpSp>
        <p:nvGrpSpPr>
          <p:cNvPr id="17" name="Infer a schema" descr="Screenshot of data load in a notebook.">
            <a:extLst>
              <a:ext uri="{FF2B5EF4-FFF2-40B4-BE49-F238E27FC236}">
                <a16:creationId xmlns:a16="http://schemas.microsoft.com/office/drawing/2014/main" id="{74FCF528-B6CF-67F4-7074-AEFDC92583C9}"/>
              </a:ext>
            </a:extLst>
          </p:cNvPr>
          <p:cNvGrpSpPr/>
          <p:nvPr/>
        </p:nvGrpSpPr>
        <p:grpSpPr>
          <a:xfrm>
            <a:off x="1031991" y="1594301"/>
            <a:ext cx="9865878" cy="4624534"/>
            <a:chOff x="538972" y="1248072"/>
            <a:chExt cx="11175309" cy="5462761"/>
          </a:xfrm>
          <a:effectLst>
            <a:outerShdw blurRad="50800" dist="25400" dir="2700000" algn="tl" rotWithShape="0">
              <a:prstClr val="black">
                <a:alpha val="40000"/>
              </a:prstClr>
            </a:outerShdw>
          </a:effectLst>
        </p:grpSpPr>
        <p:pic>
          <p:nvPicPr>
            <p:cNvPr id="18" name="Picture 17" descr="Screenshot of data load in a notebook.">
              <a:extLst>
                <a:ext uri="{FF2B5EF4-FFF2-40B4-BE49-F238E27FC236}">
                  <a16:creationId xmlns:a16="http://schemas.microsoft.com/office/drawing/2014/main" id="{45D74EBC-BFF3-F3DA-7CC5-408E65E24A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972" y="1248072"/>
              <a:ext cx="10893868" cy="5462761"/>
            </a:xfrm>
            <a:prstGeom prst="rect">
              <a:avLst/>
            </a:prstGeom>
          </p:spPr>
        </p:pic>
        <p:sp>
          <p:nvSpPr>
            <p:cNvPr id="19" name="Callout: Left Arrow 18">
              <a:extLst>
                <a:ext uri="{FF2B5EF4-FFF2-40B4-BE49-F238E27FC236}">
                  <a16:creationId xmlns:a16="http://schemas.microsoft.com/office/drawing/2014/main" id="{9E8EAE84-D136-5239-0E0C-F0496D75F337}"/>
                </a:ext>
              </a:extLst>
            </p:cNvPr>
            <p:cNvSpPr/>
            <p:nvPr/>
          </p:nvSpPr>
          <p:spPr bwMode="auto">
            <a:xfrm>
              <a:off x="7404594" y="1698172"/>
              <a:ext cx="4309687" cy="1624338"/>
            </a:xfrm>
            <a:prstGeom prst="leftArrowCallou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Infer a schema</a:t>
              </a:r>
            </a:p>
          </p:txBody>
        </p:sp>
      </p:grpSp>
      <p:grpSp>
        <p:nvGrpSpPr>
          <p:cNvPr id="20" name="Specify a schema" descr="Screenshot of a PySpark snippet in a Fabric notebook.">
            <a:extLst>
              <a:ext uri="{FF2B5EF4-FFF2-40B4-BE49-F238E27FC236}">
                <a16:creationId xmlns:a16="http://schemas.microsoft.com/office/drawing/2014/main" id="{90B59F96-0B65-EFFC-FBC7-A2ADB478316E}"/>
              </a:ext>
            </a:extLst>
          </p:cNvPr>
          <p:cNvGrpSpPr/>
          <p:nvPr/>
        </p:nvGrpSpPr>
        <p:grpSpPr>
          <a:xfrm>
            <a:off x="1031991" y="1594301"/>
            <a:ext cx="9968108" cy="4685309"/>
            <a:chOff x="538973" y="1271001"/>
            <a:chExt cx="10749114" cy="5462762"/>
          </a:xfrm>
          <a:effectLst>
            <a:outerShdw blurRad="50800" dist="25400" dir="2700000" algn="tl" rotWithShape="0">
              <a:prstClr val="black">
                <a:alpha val="40000"/>
              </a:prstClr>
            </a:outerShdw>
          </a:effectLst>
        </p:grpSpPr>
        <p:pic>
          <p:nvPicPr>
            <p:cNvPr id="21" name="Picture 20">
              <a:extLst>
                <a:ext uri="{FF2B5EF4-FFF2-40B4-BE49-F238E27FC236}">
                  <a16:creationId xmlns:a16="http://schemas.microsoft.com/office/drawing/2014/main" id="{FF8E5165-6696-02BE-B4DB-3B97D7E2994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38973" y="1271001"/>
              <a:ext cx="10749114" cy="5462762"/>
            </a:xfrm>
            <a:prstGeom prst="rect">
              <a:avLst/>
            </a:prstGeom>
          </p:spPr>
        </p:pic>
        <p:sp>
          <p:nvSpPr>
            <p:cNvPr id="22" name="Callout: Left Arrow 21">
              <a:extLst>
                <a:ext uri="{FF2B5EF4-FFF2-40B4-BE49-F238E27FC236}">
                  <a16:creationId xmlns:a16="http://schemas.microsoft.com/office/drawing/2014/main" id="{9FC298BD-A504-1811-345A-BBD99D513004}"/>
                </a:ext>
              </a:extLst>
            </p:cNvPr>
            <p:cNvSpPr/>
            <p:nvPr/>
          </p:nvSpPr>
          <p:spPr bwMode="auto">
            <a:xfrm>
              <a:off x="6966325" y="1998867"/>
              <a:ext cx="4309687" cy="1624338"/>
            </a:xfrm>
            <a:prstGeom prst="leftArrowCallou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Specify a schema</a:t>
              </a:r>
            </a:p>
          </p:txBody>
        </p:sp>
      </p:grpSp>
    </p:spTree>
    <p:extLst>
      <p:ext uri="{BB962C8B-B14F-4D97-AF65-F5344CB8AC3E}">
        <p14:creationId xmlns:p14="http://schemas.microsoft.com/office/powerpoint/2010/main" val="4147477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38B711-C281-7AD2-04E1-2E3EF0BB6D36}"/>
              </a:ext>
            </a:extLst>
          </p:cNvPr>
          <p:cNvSpPr>
            <a:spLocks noGrp="1"/>
          </p:cNvSpPr>
          <p:nvPr>
            <p:ph type="title"/>
          </p:nvPr>
        </p:nvSpPr>
        <p:spPr>
          <a:xfrm>
            <a:off x="588262" y="585216"/>
            <a:ext cx="8193024" cy="492443"/>
          </a:xfrm>
        </p:spPr>
        <p:txBody>
          <a:bodyPr/>
          <a:lstStyle/>
          <a:p>
            <a:r>
              <a:rPr lang="en-US" sz="3200" dirty="0"/>
              <a:t>Transform data in a Spark Dataframe</a:t>
            </a:r>
          </a:p>
        </p:txBody>
      </p:sp>
      <p:pic>
        <p:nvPicPr>
          <p:cNvPr id="26" name="Filter and group" descr="Screenshot of a code snippet grouping data using PySpark,">
            <a:extLst>
              <a:ext uri="{FF2B5EF4-FFF2-40B4-BE49-F238E27FC236}">
                <a16:creationId xmlns:a16="http://schemas.microsoft.com/office/drawing/2014/main" id="{080C5BFF-94B9-C407-EAC1-4EAEC9BAE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270" y="1159461"/>
            <a:ext cx="10965484" cy="5504703"/>
          </a:xfrm>
          <a:prstGeom prst="rect">
            <a:avLst/>
          </a:prstGeom>
          <a:effectLst>
            <a:outerShdw blurRad="50800" dist="25400" dir="2700000" algn="tl" rotWithShape="0">
              <a:prstClr val="black">
                <a:alpha val="40000"/>
              </a:prstClr>
            </a:outerShdw>
          </a:effectLst>
        </p:spPr>
      </p:pic>
      <p:sp>
        <p:nvSpPr>
          <p:cNvPr id="27" name="Callout: Left Arrow 26">
            <a:extLst>
              <a:ext uri="{FF2B5EF4-FFF2-40B4-BE49-F238E27FC236}">
                <a16:creationId xmlns:a16="http://schemas.microsoft.com/office/drawing/2014/main" id="{8B434F13-3618-DBB8-7E11-D2FFDB8B9B7D}"/>
              </a:ext>
            </a:extLst>
          </p:cNvPr>
          <p:cNvSpPr/>
          <p:nvPr/>
        </p:nvSpPr>
        <p:spPr bwMode="auto">
          <a:xfrm>
            <a:off x="7131375" y="1165174"/>
            <a:ext cx="4493511" cy="1648614"/>
          </a:xfrm>
          <a:prstGeom prst="leftArrowCallou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Filter and sort data</a:t>
            </a:r>
          </a:p>
        </p:txBody>
      </p:sp>
      <p:grpSp>
        <p:nvGrpSpPr>
          <p:cNvPr id="28" name="Group 27" descr="Screenshot of a PySpark code snippet in a Fabric notebook, saving a dataframe.">
            <a:extLst>
              <a:ext uri="{FF2B5EF4-FFF2-40B4-BE49-F238E27FC236}">
                <a16:creationId xmlns:a16="http://schemas.microsoft.com/office/drawing/2014/main" id="{DBC269AA-A80B-41F2-3537-366CE309A196}"/>
              </a:ext>
            </a:extLst>
          </p:cNvPr>
          <p:cNvGrpSpPr/>
          <p:nvPr/>
        </p:nvGrpSpPr>
        <p:grpSpPr>
          <a:xfrm>
            <a:off x="3757347" y="1453758"/>
            <a:ext cx="8508742" cy="4465423"/>
            <a:chOff x="3757347" y="1453758"/>
            <a:chExt cx="8508742" cy="4465423"/>
          </a:xfrm>
        </p:grpSpPr>
        <p:pic>
          <p:nvPicPr>
            <p:cNvPr id="29" name="Chain">
              <a:extLst>
                <a:ext uri="{FF2B5EF4-FFF2-40B4-BE49-F238E27FC236}">
                  <a16:creationId xmlns:a16="http://schemas.microsoft.com/office/drawing/2014/main" id="{2CF40EA5-B204-8D9A-AAEA-471D5B75ABA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757347" y="1794724"/>
              <a:ext cx="7675493" cy="4124457"/>
            </a:xfrm>
            <a:prstGeom prst="rect">
              <a:avLst/>
            </a:prstGeom>
          </p:spPr>
        </p:pic>
        <p:sp>
          <p:nvSpPr>
            <p:cNvPr id="30" name="Callout: Left Arrow 29">
              <a:extLst>
                <a:ext uri="{FF2B5EF4-FFF2-40B4-BE49-F238E27FC236}">
                  <a16:creationId xmlns:a16="http://schemas.microsoft.com/office/drawing/2014/main" id="{0C7FF46E-AB4D-0577-BD4F-6075B62A530C}"/>
                </a:ext>
              </a:extLst>
            </p:cNvPr>
            <p:cNvSpPr/>
            <p:nvPr/>
          </p:nvSpPr>
          <p:spPr bwMode="auto">
            <a:xfrm>
              <a:off x="8825054" y="1453758"/>
              <a:ext cx="3441035" cy="1648614"/>
            </a:xfrm>
            <a:prstGeom prst="leftArrowCallou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Chain methods together</a:t>
              </a:r>
            </a:p>
          </p:txBody>
        </p:sp>
      </p:grpSp>
      <p:grpSp>
        <p:nvGrpSpPr>
          <p:cNvPr id="31" name="Group 30" descr="Screenshot of a code snippet in a Fabric notebook, saving data to a dataframe.">
            <a:extLst>
              <a:ext uri="{FF2B5EF4-FFF2-40B4-BE49-F238E27FC236}">
                <a16:creationId xmlns:a16="http://schemas.microsoft.com/office/drawing/2014/main" id="{8D0A5C52-8E90-61FD-A214-3D346B6CDA35}"/>
              </a:ext>
            </a:extLst>
          </p:cNvPr>
          <p:cNvGrpSpPr/>
          <p:nvPr/>
        </p:nvGrpSpPr>
        <p:grpSpPr>
          <a:xfrm>
            <a:off x="3757347" y="1397477"/>
            <a:ext cx="8508742" cy="4527866"/>
            <a:chOff x="3757347" y="1397477"/>
            <a:chExt cx="8508742" cy="4527866"/>
          </a:xfrm>
        </p:grpSpPr>
        <p:pic>
          <p:nvPicPr>
            <p:cNvPr id="32" name="Picture 31" descr="Screenshot of a code snippet in a notebook in Fabric.">
              <a:extLst>
                <a:ext uri="{FF2B5EF4-FFF2-40B4-BE49-F238E27FC236}">
                  <a16:creationId xmlns:a16="http://schemas.microsoft.com/office/drawing/2014/main" id="{7B9490BB-909E-62C6-4860-C5E53A40C8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7347" y="1773317"/>
              <a:ext cx="7675493" cy="4152026"/>
            </a:xfrm>
            <a:prstGeom prst="rect">
              <a:avLst/>
            </a:prstGeom>
          </p:spPr>
        </p:pic>
        <p:sp>
          <p:nvSpPr>
            <p:cNvPr id="33" name="Callout: Left Arrow 32">
              <a:extLst>
                <a:ext uri="{FF2B5EF4-FFF2-40B4-BE49-F238E27FC236}">
                  <a16:creationId xmlns:a16="http://schemas.microsoft.com/office/drawing/2014/main" id="{C2D5DA9F-0E6B-4A13-A5A6-4658966D21EA}"/>
                </a:ext>
              </a:extLst>
            </p:cNvPr>
            <p:cNvSpPr/>
            <p:nvPr/>
          </p:nvSpPr>
          <p:spPr bwMode="auto">
            <a:xfrm>
              <a:off x="7762040" y="1397477"/>
              <a:ext cx="4504049" cy="1648614"/>
            </a:xfrm>
            <a:prstGeom prst="leftArrowCallou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Group and aggregate data</a:t>
              </a:r>
            </a:p>
          </p:txBody>
        </p:sp>
      </p:grpSp>
      <p:grpSp>
        <p:nvGrpSpPr>
          <p:cNvPr id="34" name="Group 33" descr="Screenshot of a code snippet in a Fabric notebook.">
            <a:extLst>
              <a:ext uri="{FF2B5EF4-FFF2-40B4-BE49-F238E27FC236}">
                <a16:creationId xmlns:a16="http://schemas.microsoft.com/office/drawing/2014/main" id="{EE144BA6-58A4-98E1-3A9E-546AF86803F3}"/>
              </a:ext>
            </a:extLst>
          </p:cNvPr>
          <p:cNvGrpSpPr/>
          <p:nvPr/>
        </p:nvGrpSpPr>
        <p:grpSpPr>
          <a:xfrm>
            <a:off x="3757347" y="1391314"/>
            <a:ext cx="8587688" cy="4405281"/>
            <a:chOff x="3757347" y="1391314"/>
            <a:chExt cx="8587688" cy="4405281"/>
          </a:xfrm>
        </p:grpSpPr>
        <p:pic>
          <p:nvPicPr>
            <p:cNvPr id="35" name="Picture 34">
              <a:extLst>
                <a:ext uri="{FF2B5EF4-FFF2-40B4-BE49-F238E27FC236}">
                  <a16:creationId xmlns:a16="http://schemas.microsoft.com/office/drawing/2014/main" id="{C8E51ED9-FE8C-22D1-AD33-A56CB85290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7347" y="1792017"/>
              <a:ext cx="7672852" cy="4004578"/>
            </a:xfrm>
            <a:prstGeom prst="rect">
              <a:avLst/>
            </a:prstGeom>
          </p:spPr>
        </p:pic>
        <p:sp>
          <p:nvSpPr>
            <p:cNvPr id="36" name="Callout: Left Arrow 35">
              <a:extLst>
                <a:ext uri="{FF2B5EF4-FFF2-40B4-BE49-F238E27FC236}">
                  <a16:creationId xmlns:a16="http://schemas.microsoft.com/office/drawing/2014/main" id="{83FD201A-47C3-4946-4087-CC8EF81867F6}"/>
                </a:ext>
              </a:extLst>
            </p:cNvPr>
            <p:cNvSpPr/>
            <p:nvPr/>
          </p:nvSpPr>
          <p:spPr bwMode="auto">
            <a:xfrm>
              <a:off x="7840986" y="1391314"/>
              <a:ext cx="4504049" cy="1711057"/>
            </a:xfrm>
            <a:prstGeom prst="leftArrowCallou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Save dataframe for further analysis</a:t>
              </a:r>
            </a:p>
          </p:txBody>
        </p:sp>
      </p:grpSp>
    </p:spTree>
    <p:extLst>
      <p:ext uri="{BB962C8B-B14F-4D97-AF65-F5344CB8AC3E}">
        <p14:creationId xmlns:p14="http://schemas.microsoft.com/office/powerpoint/2010/main" val="2738620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60A7155-4291-D61B-D122-AAE1B2DEEA56}"/>
              </a:ext>
              <a:ext uri="{C183D7F6-B498-43B3-948B-1728B52AA6E4}">
                <adec:decorative xmlns:adec="http://schemas.microsoft.com/office/drawing/2017/decorative" val="1"/>
              </a:ext>
            </a:extLst>
          </p:cNvPr>
          <p:cNvSpPr>
            <a:spLocks/>
          </p:cNvSpPr>
          <p:nvPr/>
        </p:nvSpPr>
        <p:spPr bwMode="auto">
          <a:xfrm>
            <a:off x="4023255" y="1544364"/>
            <a:ext cx="7535862" cy="4300762"/>
          </a:xfrm>
          <a:prstGeom prst="rect">
            <a:avLst/>
          </a:prstGeom>
          <a:solidFill>
            <a:srgbClr val="FFFFFF"/>
          </a:solidFill>
          <a:ln w="38100">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5C38B711-C281-7AD2-04E1-2E3EF0BB6D36}"/>
              </a:ext>
            </a:extLst>
          </p:cNvPr>
          <p:cNvSpPr>
            <a:spLocks noGrp="1"/>
          </p:cNvSpPr>
          <p:nvPr>
            <p:ph type="title"/>
          </p:nvPr>
        </p:nvSpPr>
        <p:spPr>
          <a:xfrm>
            <a:off x="588262" y="585216"/>
            <a:ext cx="8193024" cy="492443"/>
          </a:xfrm>
        </p:spPr>
        <p:txBody>
          <a:bodyPr/>
          <a:lstStyle/>
          <a:p>
            <a:r>
              <a:rPr lang="en-US" sz="3200" dirty="0"/>
              <a:t>Partition the output file</a:t>
            </a:r>
          </a:p>
        </p:txBody>
      </p:sp>
      <p:sp>
        <p:nvSpPr>
          <p:cNvPr id="26" name="Text Placeholder 25">
            <a:extLst>
              <a:ext uri="{FF2B5EF4-FFF2-40B4-BE49-F238E27FC236}">
                <a16:creationId xmlns:a16="http://schemas.microsoft.com/office/drawing/2014/main" id="{AB9E2F6A-91A4-D27E-CACB-E1139C8576DD}"/>
              </a:ext>
            </a:extLst>
          </p:cNvPr>
          <p:cNvSpPr>
            <a:spLocks noGrp="1"/>
          </p:cNvSpPr>
          <p:nvPr>
            <p:ph type="body" sz="quarter" idx="15"/>
          </p:nvPr>
        </p:nvSpPr>
        <p:spPr>
          <a:xfrm>
            <a:off x="586389" y="1544364"/>
            <a:ext cx="3172811" cy="1846659"/>
          </a:xfrm>
        </p:spPr>
        <p:txBody>
          <a:bodyPr/>
          <a:lstStyle/>
          <a:p>
            <a:pPr marL="290513" indent="-290513">
              <a:spcBef>
                <a:spcPts val="600"/>
              </a:spcBef>
              <a:spcAft>
                <a:spcPts val="600"/>
              </a:spcAft>
            </a:pPr>
            <a:r>
              <a:rPr lang="en-US" sz="2200" dirty="0"/>
              <a:t>Partition data by one or more columns</a:t>
            </a:r>
          </a:p>
          <a:p>
            <a:pPr marL="290513" indent="-290513">
              <a:spcBef>
                <a:spcPts val="600"/>
              </a:spcBef>
              <a:spcAft>
                <a:spcPts val="600"/>
              </a:spcAft>
            </a:pPr>
            <a:r>
              <a:rPr lang="en-US" sz="2200" dirty="0"/>
              <a:t>Distributes data to improve performance and scalability</a:t>
            </a:r>
          </a:p>
        </p:txBody>
      </p:sp>
      <p:grpSp>
        <p:nvGrpSpPr>
          <p:cNvPr id="37" name="Group 36" descr="Graphic of a Folder titled Data with subfolders titles Year=2020 and Year=2021">
            <a:extLst>
              <a:ext uri="{FF2B5EF4-FFF2-40B4-BE49-F238E27FC236}">
                <a16:creationId xmlns:a16="http://schemas.microsoft.com/office/drawing/2014/main" id="{1D7CC0B7-44EC-C97C-3BFD-58071240F87F}"/>
              </a:ext>
            </a:extLst>
          </p:cNvPr>
          <p:cNvGrpSpPr/>
          <p:nvPr/>
        </p:nvGrpSpPr>
        <p:grpSpPr>
          <a:xfrm>
            <a:off x="6587898" y="1521710"/>
            <a:ext cx="2517986" cy="3398382"/>
            <a:chOff x="4481210" y="3059925"/>
            <a:chExt cx="1854761" cy="2503268"/>
          </a:xfrm>
        </p:grpSpPr>
        <p:cxnSp>
          <p:nvCxnSpPr>
            <p:cNvPr id="38" name="Straight Connector 18">
              <a:extLst>
                <a:ext uri="{FF2B5EF4-FFF2-40B4-BE49-F238E27FC236}">
                  <a16:creationId xmlns:a16="http://schemas.microsoft.com/office/drawing/2014/main" id="{A558F17B-5C34-D68B-0B7F-5BC6B984FD14}"/>
                </a:ext>
              </a:extLst>
            </p:cNvPr>
            <p:cNvCxnSpPr>
              <a:stCxn id="49" idx="2"/>
              <a:endCxn id="48" idx="1"/>
            </p:cNvCxnSpPr>
            <p:nvPr/>
          </p:nvCxnSpPr>
          <p:spPr>
            <a:xfrm rot="16200000" flipH="1">
              <a:off x="5054286" y="3960588"/>
              <a:ext cx="230247" cy="393905"/>
            </a:xfrm>
            <a:prstGeom prst="bentConnector2">
              <a:avLst/>
            </a:prstGeom>
            <a:noFill/>
            <a:ln w="38100" cap="flat" cmpd="sng" algn="ctr">
              <a:solidFill>
                <a:schemeClr val="bg1">
                  <a:lumMod val="50000"/>
                </a:schemeClr>
              </a:solidFill>
              <a:prstDash val="solid"/>
              <a:headEnd type="none"/>
              <a:tailEnd type="none"/>
            </a:ln>
            <a:effectLst/>
          </p:spPr>
        </p:cxnSp>
        <p:pic>
          <p:nvPicPr>
            <p:cNvPr id="39" name="Graphic 38" descr="Paper with solid fill">
              <a:extLst>
                <a:ext uri="{FF2B5EF4-FFF2-40B4-BE49-F238E27FC236}">
                  <a16:creationId xmlns:a16="http://schemas.microsoft.com/office/drawing/2014/main" id="{8C76FF3D-AB80-9164-9189-5A51DEBEF9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3159" y="4569066"/>
              <a:ext cx="601428" cy="601428"/>
            </a:xfrm>
            <a:prstGeom prst="rect">
              <a:avLst/>
            </a:prstGeom>
          </p:spPr>
        </p:pic>
        <p:pic>
          <p:nvPicPr>
            <p:cNvPr id="40" name="Graphic 39" descr="Paper with solid fill">
              <a:extLst>
                <a:ext uri="{FF2B5EF4-FFF2-40B4-BE49-F238E27FC236}">
                  <a16:creationId xmlns:a16="http://schemas.microsoft.com/office/drawing/2014/main" id="{E98F6BB8-EB00-B6B5-6E76-3E0BE79CD3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84520" y="3741703"/>
              <a:ext cx="601428" cy="601428"/>
            </a:xfrm>
            <a:prstGeom prst="rect">
              <a:avLst/>
            </a:prstGeom>
          </p:spPr>
        </p:pic>
        <p:grpSp>
          <p:nvGrpSpPr>
            <p:cNvPr id="41" name="Group 40">
              <a:extLst>
                <a:ext uri="{FF2B5EF4-FFF2-40B4-BE49-F238E27FC236}">
                  <a16:creationId xmlns:a16="http://schemas.microsoft.com/office/drawing/2014/main" id="{3862E118-4FFA-9DD4-EBB2-07EEAFB547E6}"/>
                </a:ext>
              </a:extLst>
            </p:cNvPr>
            <p:cNvGrpSpPr/>
            <p:nvPr/>
          </p:nvGrpSpPr>
          <p:grpSpPr>
            <a:xfrm>
              <a:off x="4481210" y="3059925"/>
              <a:ext cx="982493" cy="982492"/>
              <a:chOff x="3213371" y="3033862"/>
              <a:chExt cx="1159788" cy="1159788"/>
            </a:xfrm>
          </p:grpSpPr>
          <p:pic>
            <p:nvPicPr>
              <p:cNvPr id="49" name="Graphic 48" descr="Folder with solid fill">
                <a:extLst>
                  <a:ext uri="{FF2B5EF4-FFF2-40B4-BE49-F238E27FC236}">
                    <a16:creationId xmlns:a16="http://schemas.microsoft.com/office/drawing/2014/main" id="{46CE40D0-E41D-48A6-FA9F-03BF6B17FD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3371" y="3033862"/>
                <a:ext cx="1159788" cy="1159788"/>
              </a:xfrm>
              <a:prstGeom prst="rect">
                <a:avLst/>
              </a:prstGeom>
            </p:spPr>
          </p:pic>
          <p:sp>
            <p:nvSpPr>
              <p:cNvPr id="50" name="TextBox 49">
                <a:extLst>
                  <a:ext uri="{FF2B5EF4-FFF2-40B4-BE49-F238E27FC236}">
                    <a16:creationId xmlns:a16="http://schemas.microsoft.com/office/drawing/2014/main" id="{A17E76CF-9DA0-4C69-7DFB-6316C780EE9C}"/>
                  </a:ext>
                </a:extLst>
              </p:cNvPr>
              <p:cNvSpPr txBox="1"/>
              <p:nvPr/>
            </p:nvSpPr>
            <p:spPr>
              <a:xfrm>
                <a:off x="3451976" y="3413041"/>
                <a:ext cx="625006" cy="425518"/>
              </a:xfrm>
              <a:prstGeom prst="rect">
                <a:avLst/>
              </a:prstGeom>
              <a:noFill/>
            </p:spPr>
            <p:txBody>
              <a:bodyPr wrap="none" lIns="182880" tIns="146304" rIns="182880" bIns="146304" rtlCol="0" anchor="ctr">
                <a:spAutoFit/>
              </a:bodyPr>
              <a:lstStyle/>
              <a:p>
                <a:pPr algn="ctr" defTabSz="914400">
                  <a:lnSpc>
                    <a:spcPct val="90000"/>
                  </a:lnSpc>
                  <a:spcAft>
                    <a:spcPts val="600"/>
                  </a:spcAft>
                  <a:defRPr/>
                </a:pPr>
                <a:r>
                  <a:rPr lang="en-US" sz="1400" kern="0" dirty="0">
                    <a:solidFill>
                      <a:srgbClr val="FFFFFF"/>
                    </a:solidFill>
                  </a:rPr>
                  <a:t>data</a:t>
                </a:r>
              </a:p>
            </p:txBody>
          </p:sp>
        </p:grpSp>
        <p:grpSp>
          <p:nvGrpSpPr>
            <p:cNvPr id="42" name="Group 41">
              <a:extLst>
                <a:ext uri="{FF2B5EF4-FFF2-40B4-BE49-F238E27FC236}">
                  <a16:creationId xmlns:a16="http://schemas.microsoft.com/office/drawing/2014/main" id="{0246C2A8-FB66-52C5-AA77-E3572C4EF830}"/>
                </a:ext>
              </a:extLst>
            </p:cNvPr>
            <p:cNvGrpSpPr/>
            <p:nvPr/>
          </p:nvGrpSpPr>
          <p:grpSpPr>
            <a:xfrm>
              <a:off x="5324229" y="3771215"/>
              <a:ext cx="982493" cy="982492"/>
              <a:chOff x="3213370" y="3217030"/>
              <a:chExt cx="1159788" cy="1159788"/>
            </a:xfrm>
          </p:grpSpPr>
          <p:pic>
            <p:nvPicPr>
              <p:cNvPr id="47" name="Graphic 46" descr="Folder with solid fill">
                <a:extLst>
                  <a:ext uri="{FF2B5EF4-FFF2-40B4-BE49-F238E27FC236}">
                    <a16:creationId xmlns:a16="http://schemas.microsoft.com/office/drawing/2014/main" id="{39E98C9A-E198-4382-F564-02C10D1472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3370" y="3217030"/>
                <a:ext cx="1159788" cy="1159788"/>
              </a:xfrm>
              <a:prstGeom prst="rect">
                <a:avLst/>
              </a:prstGeom>
            </p:spPr>
          </p:pic>
          <p:sp>
            <p:nvSpPr>
              <p:cNvPr id="48" name="TextBox 47">
                <a:extLst>
                  <a:ext uri="{FF2B5EF4-FFF2-40B4-BE49-F238E27FC236}">
                    <a16:creationId xmlns:a16="http://schemas.microsoft.com/office/drawing/2014/main" id="{02312344-68DA-B41F-BFB0-2A7A30E1A802}"/>
                  </a:ext>
                </a:extLst>
              </p:cNvPr>
              <p:cNvSpPr txBox="1"/>
              <p:nvPr/>
            </p:nvSpPr>
            <p:spPr>
              <a:xfrm>
                <a:off x="3263106" y="3596209"/>
                <a:ext cx="1065463" cy="425518"/>
              </a:xfrm>
              <a:prstGeom prst="rect">
                <a:avLst/>
              </a:prstGeom>
              <a:noFill/>
            </p:spPr>
            <p:txBody>
              <a:bodyPr wrap="none" lIns="182880" tIns="146304" rIns="182880" bIns="146304" rtlCol="0" anchor="ctr">
                <a:spAutoFit/>
              </a:bodyPr>
              <a:lstStyle/>
              <a:p>
                <a:pPr algn="ctr" defTabSz="914400">
                  <a:lnSpc>
                    <a:spcPct val="90000"/>
                  </a:lnSpc>
                  <a:spcAft>
                    <a:spcPts val="600"/>
                  </a:spcAft>
                  <a:defRPr/>
                </a:pPr>
                <a:r>
                  <a:rPr lang="en-US" sz="1400" kern="0" dirty="0">
                    <a:solidFill>
                      <a:srgbClr val="FFFFFF"/>
                    </a:solidFill>
                  </a:rPr>
                  <a:t>Year=2020</a:t>
                </a:r>
              </a:p>
            </p:txBody>
          </p:sp>
        </p:grpSp>
        <p:grpSp>
          <p:nvGrpSpPr>
            <p:cNvPr id="43" name="Group 42">
              <a:extLst>
                <a:ext uri="{FF2B5EF4-FFF2-40B4-BE49-F238E27FC236}">
                  <a16:creationId xmlns:a16="http://schemas.microsoft.com/office/drawing/2014/main" id="{66244D5C-B49A-02B8-ED2B-A4217DC915A7}"/>
                </a:ext>
              </a:extLst>
            </p:cNvPr>
            <p:cNvGrpSpPr/>
            <p:nvPr/>
          </p:nvGrpSpPr>
          <p:grpSpPr>
            <a:xfrm>
              <a:off x="5353478" y="4580701"/>
              <a:ext cx="982493" cy="982492"/>
              <a:chOff x="3213370" y="3301235"/>
              <a:chExt cx="1159788" cy="1159788"/>
            </a:xfrm>
          </p:grpSpPr>
          <p:pic>
            <p:nvPicPr>
              <p:cNvPr id="45" name="Graphic 44" descr="Folder with solid fill">
                <a:extLst>
                  <a:ext uri="{FF2B5EF4-FFF2-40B4-BE49-F238E27FC236}">
                    <a16:creationId xmlns:a16="http://schemas.microsoft.com/office/drawing/2014/main" id="{92509040-0AF4-DE01-5D21-6E71D13EC8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3370" y="3301235"/>
                <a:ext cx="1159788" cy="1159788"/>
              </a:xfrm>
              <a:prstGeom prst="rect">
                <a:avLst/>
              </a:prstGeom>
            </p:spPr>
          </p:pic>
          <p:sp>
            <p:nvSpPr>
              <p:cNvPr id="46" name="TextBox 45">
                <a:extLst>
                  <a:ext uri="{FF2B5EF4-FFF2-40B4-BE49-F238E27FC236}">
                    <a16:creationId xmlns:a16="http://schemas.microsoft.com/office/drawing/2014/main" id="{A5B9DC67-23B6-654D-5E9E-D63BE7ADAB7A}"/>
                  </a:ext>
                </a:extLst>
              </p:cNvPr>
              <p:cNvSpPr txBox="1"/>
              <p:nvPr/>
            </p:nvSpPr>
            <p:spPr>
              <a:xfrm>
                <a:off x="3263107" y="3680414"/>
                <a:ext cx="1065465" cy="425518"/>
              </a:xfrm>
              <a:prstGeom prst="rect">
                <a:avLst/>
              </a:prstGeom>
              <a:noFill/>
            </p:spPr>
            <p:txBody>
              <a:bodyPr wrap="none" lIns="182880" tIns="146304" rIns="182880" bIns="146304" rtlCol="0" anchor="ctr">
                <a:spAutoFit/>
              </a:bodyPr>
              <a:lstStyle/>
              <a:p>
                <a:pPr algn="ctr" defTabSz="914400">
                  <a:lnSpc>
                    <a:spcPct val="90000"/>
                  </a:lnSpc>
                  <a:spcAft>
                    <a:spcPts val="600"/>
                  </a:spcAft>
                  <a:defRPr/>
                </a:pPr>
                <a:r>
                  <a:rPr lang="en-US" sz="1400" kern="0" dirty="0">
                    <a:solidFill>
                      <a:srgbClr val="FFFFFF"/>
                    </a:solidFill>
                  </a:rPr>
                  <a:t>Year=2021</a:t>
                </a:r>
              </a:p>
            </p:txBody>
          </p:sp>
        </p:grpSp>
        <p:cxnSp>
          <p:nvCxnSpPr>
            <p:cNvPr id="44" name="Straight Connector 18">
              <a:extLst>
                <a:ext uri="{FF2B5EF4-FFF2-40B4-BE49-F238E27FC236}">
                  <a16:creationId xmlns:a16="http://schemas.microsoft.com/office/drawing/2014/main" id="{56CD01B7-E7C9-D1C3-31D4-125DC27BF9AE}"/>
                </a:ext>
              </a:extLst>
            </p:cNvPr>
            <p:cNvCxnSpPr>
              <a:cxnSpLocks/>
              <a:endCxn id="46" idx="1"/>
            </p:cNvCxnSpPr>
            <p:nvPr/>
          </p:nvCxnSpPr>
          <p:spPr>
            <a:xfrm rot="16200000" flipH="1">
              <a:off x="4577664" y="4264202"/>
              <a:ext cx="1212739" cy="423155"/>
            </a:xfrm>
            <a:prstGeom prst="bentConnector2">
              <a:avLst/>
            </a:prstGeom>
            <a:noFill/>
            <a:ln w="38100" cap="flat" cmpd="sng" algn="ctr">
              <a:solidFill>
                <a:schemeClr val="bg1">
                  <a:lumMod val="50000"/>
                </a:schemeClr>
              </a:solidFill>
              <a:prstDash val="solid"/>
              <a:headEnd type="none"/>
              <a:tailEnd type="none"/>
            </a:ln>
            <a:effectLst/>
          </p:spPr>
        </p:cxnSp>
      </p:grpSp>
      <p:sp>
        <p:nvSpPr>
          <p:cNvPr id="21" name="Rectangle 20">
            <a:extLst>
              <a:ext uri="{FF2B5EF4-FFF2-40B4-BE49-F238E27FC236}">
                <a16:creationId xmlns:a16="http://schemas.microsoft.com/office/drawing/2014/main" id="{F2C76AF3-281B-F236-FAF4-901D60DEEEDB}"/>
              </a:ext>
            </a:extLst>
          </p:cNvPr>
          <p:cNvSpPr/>
          <p:nvPr/>
        </p:nvSpPr>
        <p:spPr bwMode="auto">
          <a:xfrm>
            <a:off x="4023254" y="4976777"/>
            <a:ext cx="7535862" cy="868349"/>
          </a:xfrm>
          <a:prstGeom prst="rect">
            <a:avLst/>
          </a:prstGeom>
          <a:noFill/>
          <a:ln w="38100">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a:solidFill>
                  <a:schemeClr val="tx1"/>
                </a:solidFill>
                <a:latin typeface="Consolas" panose="020B0609020204030204" pitchFamily="49" charset="0"/>
                <a:cs typeface="Courier New" panose="02070309020205020404" pitchFamily="49" charset="0"/>
              </a:rPr>
              <a:t>df.write.partitionBy</a:t>
            </a:r>
            <a:r>
              <a:rPr lang="en-US" sz="1600" dirty="0">
                <a:solidFill>
                  <a:schemeClr val="tx1"/>
                </a:solidFill>
                <a:latin typeface="Consolas" panose="020B0609020204030204" pitchFamily="49" charset="0"/>
                <a:cs typeface="Courier New" panose="02070309020205020404" pitchFamily="49" charset="0"/>
              </a:rPr>
              <a:t>("Year").mode("overwrite").parquet("/data")</a:t>
            </a:r>
          </a:p>
        </p:txBody>
      </p:sp>
    </p:spTree>
    <p:extLst>
      <p:ext uri="{BB962C8B-B14F-4D97-AF65-F5344CB8AC3E}">
        <p14:creationId xmlns:p14="http://schemas.microsoft.com/office/powerpoint/2010/main" val="4485742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960CAD0-3B27-9D10-4B6F-B9B2C6CFCA52}"/>
              </a:ext>
            </a:extLst>
          </p:cNvPr>
          <p:cNvSpPr>
            <a:spLocks noGrp="1"/>
          </p:cNvSpPr>
          <p:nvPr>
            <p:ph type="title" idx="4294967295"/>
          </p:nvPr>
        </p:nvSpPr>
        <p:spPr>
          <a:xfrm>
            <a:off x="0" y="0"/>
            <a:ext cx="12192000" cy="630238"/>
          </a:xfrm>
          <a:prstGeom prst="rect">
            <a:avLst/>
          </a:prstGeom>
          <a:gradFill flip="none" rotWithShape="1">
            <a:gsLst>
              <a:gs pos="0">
                <a:srgbClr val="000000"/>
              </a:gs>
              <a:gs pos="92000">
                <a:srgbClr val="000000"/>
              </a:gs>
              <a:gs pos="92000">
                <a:schemeClr val="accent3"/>
              </a:gs>
            </a:gsLst>
            <a:lin ang="16200000" scaled="1"/>
            <a:tileRect/>
          </a:gradFill>
          <a:ln>
            <a:noFill/>
            <a:prstDash/>
          </a:ln>
          <a:effectLst/>
        </p:spPr>
        <p:txBody>
          <a:bodyPr rot="0" spcFirstLastPara="0" vertOverflow="overflow" horzOverflow="overflow" vert="horz" wrap="square" lIns="585216" tIns="91440" rIns="585216"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32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rPr>
              <a:t>Work with data using Spark SQL</a:t>
            </a:r>
            <a:endParaRPr kumimoji="0" lang="en-IN" sz="32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endParaRPr>
          </a:p>
        </p:txBody>
      </p:sp>
      <p:sp>
        <p:nvSpPr>
          <p:cNvPr id="3" name="TextBox 2">
            <a:extLst>
              <a:ext uri="{FF2B5EF4-FFF2-40B4-BE49-F238E27FC236}">
                <a16:creationId xmlns:a16="http://schemas.microsoft.com/office/drawing/2014/main" id="{69C36B13-23BE-9466-F953-65ACEE2BEA62}"/>
              </a:ext>
            </a:extLst>
          </p:cNvPr>
          <p:cNvSpPr txBox="1"/>
          <p:nvPr/>
        </p:nvSpPr>
        <p:spPr>
          <a:xfrm>
            <a:off x="579438" y="1057006"/>
            <a:ext cx="11020425" cy="338554"/>
          </a:xfrm>
          <a:prstGeom prst="rect">
            <a:avLst/>
          </a:prstGeom>
          <a:noFill/>
        </p:spPr>
        <p:txBody>
          <a:bodyPr wrap="square" lIns="0" tIns="0" rIns="0" bIns="0" rtlCol="0">
            <a:spAutoFit/>
          </a:bodyPr>
          <a:lstStyle/>
          <a:p>
            <a:pPr>
              <a:spcAft>
                <a:spcPts val="600"/>
              </a:spcAft>
            </a:pPr>
            <a:r>
              <a:rPr lang="en-US" sz="2200" dirty="0"/>
              <a:t>Use the </a:t>
            </a:r>
            <a:r>
              <a:rPr lang="en-US" sz="2200" dirty="0" err="1"/>
              <a:t>metastore</a:t>
            </a:r>
            <a:r>
              <a:rPr lang="en-US" sz="2200" dirty="0"/>
              <a:t> to define tables and views</a:t>
            </a:r>
          </a:p>
        </p:txBody>
      </p:sp>
      <p:sp>
        <p:nvSpPr>
          <p:cNvPr id="2" name="Rectangle 1">
            <a:extLst>
              <a:ext uri="{FF2B5EF4-FFF2-40B4-BE49-F238E27FC236}">
                <a16:creationId xmlns:a16="http://schemas.microsoft.com/office/drawing/2014/main" id="{890B0B6E-FEB2-F186-6D41-D75225098703}"/>
              </a:ext>
            </a:extLst>
          </p:cNvPr>
          <p:cNvSpPr/>
          <p:nvPr/>
        </p:nvSpPr>
        <p:spPr bwMode="auto">
          <a:xfrm>
            <a:off x="579438" y="1507137"/>
            <a:ext cx="11020425" cy="1543252"/>
          </a:xfrm>
          <a:prstGeom prst="rect">
            <a:avLst/>
          </a:prstGeom>
          <a:solidFill>
            <a:srgbClr val="FFFFFF"/>
          </a:solidFill>
          <a:ln w="38100">
            <a:solidFill>
              <a:schemeClr val="bg1">
                <a:lumMod val="95000"/>
              </a:schemeClr>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dirty="0">
                <a:solidFill>
                  <a:srgbClr val="07641D"/>
                </a:solidFill>
                <a:latin typeface="Consolas" panose="020B0609020204030204" pitchFamily="49" charset="0"/>
                <a:ea typeface="Segoe UI" pitchFamily="34" charset="0"/>
                <a:cs typeface="Courier New" panose="02070309020205020404" pitchFamily="49" charset="0"/>
              </a:rPr>
              <a:t># Create a view in the </a:t>
            </a:r>
            <a:r>
              <a:rPr lang="en-US" dirty="0" err="1">
                <a:solidFill>
                  <a:srgbClr val="07641D"/>
                </a:solidFill>
                <a:latin typeface="Consolas" panose="020B0609020204030204" pitchFamily="49" charset="0"/>
                <a:ea typeface="Segoe UI" pitchFamily="34" charset="0"/>
                <a:cs typeface="Courier New" panose="02070309020205020404" pitchFamily="49" charset="0"/>
              </a:rPr>
              <a:t>metastore</a:t>
            </a:r>
            <a:endParaRPr lang="en-US" dirty="0">
              <a:solidFill>
                <a:srgbClr val="07641D"/>
              </a:solidFill>
              <a:latin typeface="Consolas" panose="020B0609020204030204" pitchFamily="49" charset="0"/>
              <a:ea typeface="Segoe UI" pitchFamily="34" charset="0"/>
              <a:cs typeface="Courier New" panose="02070309020205020404" pitchFamily="49" charset="0"/>
            </a:endParaRPr>
          </a:p>
          <a:p>
            <a:pPr defTabSz="932472" fontAlgn="base">
              <a:lnSpc>
                <a:spcPct val="90000"/>
              </a:lnSpc>
              <a:spcBef>
                <a:spcPct val="0"/>
              </a:spcBef>
              <a:spcAft>
                <a:spcPct val="0"/>
              </a:spcAft>
              <a:defRPr/>
            </a:pPr>
            <a:r>
              <a:rPr lang="en-US" dirty="0">
                <a:solidFill>
                  <a:srgbClr val="000000"/>
                </a:solidFill>
                <a:latin typeface="Consolas" panose="020B0609020204030204" pitchFamily="49" charset="0"/>
                <a:ea typeface="Segoe UI" pitchFamily="34" charset="0"/>
                <a:cs typeface="Courier New" panose="02070309020205020404" pitchFamily="49" charset="0"/>
              </a:rPr>
              <a:t>df.createOrReplaceTempView("</a:t>
            </a:r>
            <a:r>
              <a:rPr lang="en-US" dirty="0" err="1">
                <a:solidFill>
                  <a:srgbClr val="000000"/>
                </a:solidFill>
                <a:latin typeface="Consolas" panose="020B0609020204030204" pitchFamily="49" charset="0"/>
                <a:ea typeface="Segoe UI" pitchFamily="34" charset="0"/>
                <a:cs typeface="Courier New" panose="02070309020205020404" pitchFamily="49" charset="0"/>
              </a:rPr>
              <a:t>products_view</a:t>
            </a:r>
            <a:r>
              <a:rPr lang="en-US" dirty="0">
                <a:solidFill>
                  <a:srgbClr val="000000"/>
                </a:solidFill>
                <a:latin typeface="Consolas" panose="020B0609020204030204" pitchFamily="49" charset="0"/>
                <a:ea typeface="Segoe UI" pitchFamily="34" charset="0"/>
                <a:cs typeface="Courier New" panose="02070309020205020404" pitchFamily="49" charset="0"/>
              </a:rPr>
              <a:t>")</a:t>
            </a:r>
            <a:br>
              <a:rPr lang="en-US" dirty="0">
                <a:solidFill>
                  <a:srgbClr val="000000"/>
                </a:solidFill>
                <a:latin typeface="Consolas" panose="020B0609020204030204" pitchFamily="49" charset="0"/>
                <a:ea typeface="Segoe UI" pitchFamily="34" charset="0"/>
                <a:cs typeface="Courier New" panose="02070309020205020404" pitchFamily="49" charset="0"/>
              </a:rPr>
            </a:br>
            <a:endParaRPr lang="en-US" dirty="0">
              <a:solidFill>
                <a:srgbClr val="000000"/>
              </a:solidFill>
              <a:latin typeface="Consolas" panose="020B0609020204030204" pitchFamily="49" charset="0"/>
              <a:cs typeface="Courier New" panose="02070309020205020404" pitchFamily="49" charset="0"/>
            </a:endParaRPr>
          </a:p>
          <a:p>
            <a:pPr defTabSz="932472" fontAlgn="base">
              <a:lnSpc>
                <a:spcPct val="90000"/>
              </a:lnSpc>
              <a:spcBef>
                <a:spcPct val="0"/>
              </a:spcBef>
              <a:spcAft>
                <a:spcPct val="0"/>
              </a:spcAft>
              <a:defRPr/>
            </a:pPr>
            <a:r>
              <a:rPr lang="en-US" dirty="0">
                <a:solidFill>
                  <a:srgbClr val="07641D"/>
                </a:solidFill>
                <a:latin typeface="Consolas" panose="020B0609020204030204" pitchFamily="49" charset="0"/>
                <a:ea typeface="Segoe UI" pitchFamily="34" charset="0"/>
                <a:cs typeface="Courier New" panose="02070309020205020404" pitchFamily="49" charset="0"/>
              </a:rPr>
              <a:t># Save a dataframe as a new table</a:t>
            </a:r>
            <a:endParaRPr lang="en-US" dirty="0">
              <a:solidFill>
                <a:srgbClr val="07641D"/>
              </a:solidFill>
              <a:latin typeface="Consolas" panose="020B0609020204030204" pitchFamily="49" charset="0"/>
              <a:cs typeface="Courier New" panose="02070309020205020404" pitchFamily="49" charset="0"/>
            </a:endParaRPr>
          </a:p>
          <a:p>
            <a:pPr defTabSz="932472" fontAlgn="base">
              <a:lnSpc>
                <a:spcPct val="90000"/>
              </a:lnSpc>
              <a:spcBef>
                <a:spcPct val="0"/>
              </a:spcBef>
              <a:spcAft>
                <a:spcPct val="0"/>
              </a:spcAft>
            </a:pPr>
            <a:r>
              <a:rPr lang="en-US" dirty="0" err="1">
                <a:solidFill>
                  <a:schemeClr val="tx1"/>
                </a:solidFill>
                <a:latin typeface="Consolas" panose="020B0609020204030204" pitchFamily="49" charset="0"/>
                <a:cs typeface="Courier New" panose="02070309020205020404" pitchFamily="49" charset="0"/>
              </a:rPr>
              <a:t>df.write.format</a:t>
            </a:r>
            <a:r>
              <a:rPr lang="en-US" dirty="0">
                <a:solidFill>
                  <a:schemeClr val="tx1"/>
                </a:solidFill>
                <a:latin typeface="Consolas" panose="020B0609020204030204" pitchFamily="49" charset="0"/>
                <a:cs typeface="Courier New" panose="02070309020205020404" pitchFamily="49" charset="0"/>
              </a:rPr>
              <a:t>("delta").</a:t>
            </a:r>
            <a:r>
              <a:rPr lang="en-US" dirty="0" err="1">
                <a:solidFill>
                  <a:schemeClr val="tx1"/>
                </a:solidFill>
                <a:latin typeface="Consolas" panose="020B0609020204030204" pitchFamily="49" charset="0"/>
                <a:cs typeface="Courier New" panose="02070309020205020404" pitchFamily="49" charset="0"/>
              </a:rPr>
              <a:t>saveAsTable</a:t>
            </a:r>
            <a:r>
              <a:rPr lang="en-US" dirty="0">
                <a:solidFill>
                  <a:schemeClr val="tx1"/>
                </a:solidFill>
                <a:latin typeface="Consolas" panose="020B0609020204030204" pitchFamily="49" charset="0"/>
                <a:cs typeface="Courier New" panose="02070309020205020404" pitchFamily="49" charset="0"/>
              </a:rPr>
              <a:t>("products")</a:t>
            </a:r>
            <a:br>
              <a:rPr lang="en-US" dirty="0">
                <a:solidFill>
                  <a:schemeClr val="tx1"/>
                </a:solidFill>
                <a:latin typeface="Consolas" panose="020B0609020204030204" pitchFamily="49" charset="0"/>
                <a:cs typeface="Courier New" panose="02070309020205020404" pitchFamily="49" charset="0"/>
              </a:rPr>
            </a:br>
            <a:endParaRPr lang="en-US" dirty="0">
              <a:solidFill>
                <a:schemeClr val="tx1"/>
              </a:solidFill>
              <a:latin typeface="Consolas" panose="020B0609020204030204" pitchFamily="49" charset="0"/>
              <a:ea typeface="Segoe UI" pitchFamily="34" charset="0"/>
              <a:cs typeface="Courier New" panose="02070309020205020404" pitchFamily="49" charset="0"/>
            </a:endParaRPr>
          </a:p>
        </p:txBody>
      </p:sp>
      <p:sp>
        <p:nvSpPr>
          <p:cNvPr id="5" name="TextBox 4">
            <a:extLst>
              <a:ext uri="{FF2B5EF4-FFF2-40B4-BE49-F238E27FC236}">
                <a16:creationId xmlns:a16="http://schemas.microsoft.com/office/drawing/2014/main" id="{B635CECD-4278-E64E-4D98-269B8E956951}"/>
              </a:ext>
            </a:extLst>
          </p:cNvPr>
          <p:cNvSpPr txBox="1"/>
          <p:nvPr/>
        </p:nvSpPr>
        <p:spPr>
          <a:xfrm>
            <a:off x="579438" y="3546050"/>
            <a:ext cx="11020425" cy="338554"/>
          </a:xfrm>
          <a:prstGeom prst="rect">
            <a:avLst/>
          </a:prstGeom>
          <a:noFill/>
        </p:spPr>
        <p:txBody>
          <a:bodyPr wrap="square" lIns="0" tIns="0" rIns="0" bIns="0" rtlCol="0">
            <a:spAutoFit/>
          </a:bodyPr>
          <a:lstStyle/>
          <a:p>
            <a:pPr>
              <a:spcAft>
                <a:spcPts val="600"/>
              </a:spcAft>
            </a:pPr>
            <a:r>
              <a:rPr lang="en-US" sz="2200" dirty="0"/>
              <a:t>Create external tables</a:t>
            </a:r>
          </a:p>
        </p:txBody>
      </p:sp>
      <p:sp>
        <p:nvSpPr>
          <p:cNvPr id="6" name="Rectangle 5">
            <a:extLst>
              <a:ext uri="{FF2B5EF4-FFF2-40B4-BE49-F238E27FC236}">
                <a16:creationId xmlns:a16="http://schemas.microsoft.com/office/drawing/2014/main" id="{33290B69-72D5-1CA8-BD11-B4CEAFB1A8CD}"/>
              </a:ext>
            </a:extLst>
          </p:cNvPr>
          <p:cNvSpPr/>
          <p:nvPr/>
        </p:nvSpPr>
        <p:spPr bwMode="auto">
          <a:xfrm>
            <a:off x="579438" y="4043285"/>
            <a:ext cx="11020425" cy="811572"/>
          </a:xfrm>
          <a:prstGeom prst="rect">
            <a:avLst/>
          </a:prstGeom>
          <a:solidFill>
            <a:srgbClr val="FFFFFF"/>
          </a:solidFill>
          <a:ln w="38100">
            <a:solidFill>
              <a:schemeClr val="bg1">
                <a:lumMod val="95000"/>
              </a:schemeClr>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dirty="0">
                <a:solidFill>
                  <a:srgbClr val="07641D"/>
                </a:solidFill>
                <a:latin typeface="Consolas" panose="020B0609020204030204" pitchFamily="49" charset="0"/>
                <a:ea typeface="Segoe UI" pitchFamily="34" charset="0"/>
                <a:cs typeface="Courier New" panose="02070309020205020404" pitchFamily="49" charset="0"/>
              </a:rPr>
              <a:t># Create external table</a:t>
            </a:r>
          </a:p>
          <a:p>
            <a:pPr defTabSz="932472" fontAlgn="base">
              <a:lnSpc>
                <a:spcPct val="90000"/>
              </a:lnSpc>
              <a:spcBef>
                <a:spcPct val="0"/>
              </a:spcBef>
              <a:spcAft>
                <a:spcPct val="0"/>
              </a:spcAft>
              <a:defRPr/>
            </a:pPr>
            <a:r>
              <a:rPr lang="en-US" dirty="0">
                <a:solidFill>
                  <a:srgbClr val="000000"/>
                </a:solidFill>
                <a:latin typeface="Consolas" panose="020B0609020204030204" pitchFamily="49" charset="0"/>
                <a:ea typeface="Segoe UI" pitchFamily="34" charset="0"/>
                <a:cs typeface="Courier New" panose="02070309020205020404" pitchFamily="49" charset="0"/>
              </a:rPr>
              <a:t>df.write.format("delta").</a:t>
            </a:r>
            <a:r>
              <a:rPr lang="en-US" dirty="0" err="1">
                <a:solidFill>
                  <a:schemeClr val="tx1"/>
                </a:solidFill>
                <a:latin typeface="Consolas" panose="020B0609020204030204" pitchFamily="49" charset="0"/>
                <a:ea typeface="Segoe UI" pitchFamily="34" charset="0"/>
                <a:cs typeface="Courier New" panose="02070309020205020404" pitchFamily="49" charset="0"/>
              </a:rPr>
              <a:t>saveAsTable</a:t>
            </a:r>
            <a:r>
              <a:rPr lang="en-US" dirty="0">
                <a:solidFill>
                  <a:schemeClr val="tx1"/>
                </a:solidFill>
                <a:latin typeface="Consolas" panose="020B0609020204030204" pitchFamily="49" charset="0"/>
                <a:ea typeface="Segoe UI" pitchFamily="34" charset="0"/>
                <a:cs typeface="Courier New" panose="02070309020205020404" pitchFamily="49" charset="0"/>
              </a:rPr>
              <a:t>(</a:t>
            </a:r>
            <a:r>
              <a:rPr lang="en-US" dirty="0">
                <a:solidFill>
                  <a:srgbClr val="C00000"/>
                </a:solidFill>
                <a:latin typeface="Consolas" panose="020B0609020204030204" pitchFamily="49" charset="0"/>
                <a:ea typeface="Segoe UI" pitchFamily="34" charset="0"/>
                <a:cs typeface="Courier New" panose="02070309020205020404" pitchFamily="49" charset="0"/>
              </a:rPr>
              <a:t>"</a:t>
            </a:r>
            <a:r>
              <a:rPr lang="en-US" dirty="0" err="1">
                <a:solidFill>
                  <a:srgbClr val="C00000"/>
                </a:solidFill>
                <a:latin typeface="Consolas" panose="020B0609020204030204" pitchFamily="49" charset="0"/>
                <a:ea typeface="Segoe UI" pitchFamily="34" charset="0"/>
                <a:cs typeface="Courier New" panose="02070309020205020404" pitchFamily="49" charset="0"/>
              </a:rPr>
              <a:t>myexternaltable</a:t>
            </a:r>
            <a:r>
              <a:rPr lang="en-US" dirty="0">
                <a:solidFill>
                  <a:srgbClr val="C00000"/>
                </a:solidFill>
                <a:latin typeface="Consolas" panose="020B0609020204030204" pitchFamily="49" charset="0"/>
                <a:ea typeface="Segoe UI" pitchFamily="34" charset="0"/>
                <a:cs typeface="Courier New" panose="02070309020205020404" pitchFamily="49" charset="0"/>
              </a:rPr>
              <a:t>"</a:t>
            </a:r>
            <a:r>
              <a:rPr lang="en-US" dirty="0">
                <a:solidFill>
                  <a:schemeClr val="tx1"/>
                </a:solidFill>
                <a:latin typeface="Consolas" panose="020B0609020204030204" pitchFamily="49" charset="0"/>
                <a:ea typeface="Segoe UI" pitchFamily="34" charset="0"/>
                <a:cs typeface="Courier New" panose="02070309020205020404" pitchFamily="49" charset="0"/>
              </a:rPr>
              <a:t>,path=</a:t>
            </a:r>
            <a:r>
              <a:rPr lang="en-US" dirty="0">
                <a:solidFill>
                  <a:srgbClr val="C00000"/>
                </a:solidFill>
                <a:latin typeface="Consolas" panose="020B0609020204030204" pitchFamily="49" charset="0"/>
                <a:ea typeface="Segoe UI" pitchFamily="34" charset="0"/>
                <a:cs typeface="Courier New" panose="02070309020205020404" pitchFamily="49" charset="0"/>
              </a:rPr>
              <a:t>"Files/</a:t>
            </a:r>
            <a:r>
              <a:rPr lang="en-US" dirty="0" err="1">
                <a:solidFill>
                  <a:srgbClr val="C00000"/>
                </a:solidFill>
                <a:latin typeface="Consolas" panose="020B0609020204030204" pitchFamily="49" charset="0"/>
                <a:ea typeface="Segoe UI" pitchFamily="34" charset="0"/>
                <a:cs typeface="Courier New" panose="02070309020205020404" pitchFamily="49" charset="0"/>
              </a:rPr>
              <a:t>myexternaltable</a:t>
            </a:r>
            <a:r>
              <a:rPr lang="en-US" dirty="0">
                <a:solidFill>
                  <a:srgbClr val="C00000"/>
                </a:solidFill>
                <a:latin typeface="Consolas" panose="020B0609020204030204" pitchFamily="49" charset="0"/>
                <a:ea typeface="Segoe UI" pitchFamily="34" charset="0"/>
                <a:cs typeface="Courier New" panose="02070309020205020404" pitchFamily="49" charset="0"/>
              </a:rPr>
              <a:t>"</a:t>
            </a:r>
            <a:r>
              <a:rPr lang="en-US" dirty="0">
                <a:solidFill>
                  <a:schemeClr val="tx1"/>
                </a:solidFill>
                <a:latin typeface="Consolas" panose="020B0609020204030204" pitchFamily="49" charset="0"/>
                <a:ea typeface="Segoe UI" pitchFamily="34" charset="0"/>
                <a:cs typeface="Courier New" panose="02070309020205020404" pitchFamily="49" charset="0"/>
              </a:rPr>
              <a:t>)</a:t>
            </a:r>
            <a:endParaRPr lang="en-US" dirty="0">
              <a:solidFill>
                <a:srgbClr val="000000"/>
              </a:solidFill>
              <a:latin typeface="Consolas" panose="020B0609020204030204" pitchFamily="49" charset="0"/>
              <a:ea typeface="Segoe UI" pitchFamily="34" charset="0"/>
              <a:cs typeface="Courier New" panose="02070309020205020404" pitchFamily="49" charset="0"/>
            </a:endParaRPr>
          </a:p>
          <a:p>
            <a:pPr defTabSz="932472" fontAlgn="base">
              <a:lnSpc>
                <a:spcPct val="90000"/>
              </a:lnSpc>
              <a:spcBef>
                <a:spcPct val="0"/>
              </a:spcBef>
              <a:spcAft>
                <a:spcPct val="0"/>
              </a:spcAft>
              <a:defRPr/>
            </a:pPr>
            <a:br>
              <a:rPr lang="en-US" dirty="0">
                <a:solidFill>
                  <a:srgbClr val="000000"/>
                </a:solidFill>
                <a:latin typeface="Consolas" panose="020B0609020204030204" pitchFamily="49" charset="0"/>
                <a:ea typeface="Segoe UI" pitchFamily="34" charset="0"/>
                <a:cs typeface="Courier New" panose="02070309020205020404" pitchFamily="49" charset="0"/>
              </a:rPr>
            </a:br>
            <a:br>
              <a:rPr lang="en-US" dirty="0">
                <a:solidFill>
                  <a:schemeClr val="tx1"/>
                </a:solidFill>
                <a:latin typeface="Consolas" panose="020B0609020204030204" pitchFamily="49" charset="0"/>
                <a:cs typeface="Courier New" panose="02070309020205020404" pitchFamily="49" charset="0"/>
              </a:rPr>
            </a:br>
            <a:endParaRPr lang="en-US" dirty="0">
              <a:solidFill>
                <a:schemeClr val="tx1"/>
              </a:solidFill>
              <a:latin typeface="Consolas" panose="020B0609020204030204" pitchFamily="49" charset="0"/>
              <a:ea typeface="Segoe UI" pitchFamily="34" charset="0"/>
              <a:cs typeface="Courier New" panose="02070309020205020404" pitchFamily="49" charset="0"/>
            </a:endParaRPr>
          </a:p>
        </p:txBody>
      </p:sp>
    </p:spTree>
    <p:extLst>
      <p:ext uri="{BB962C8B-B14F-4D97-AF65-F5344CB8AC3E}">
        <p14:creationId xmlns:p14="http://schemas.microsoft.com/office/powerpoint/2010/main" val="171707196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81F1A085-D10E-8879-B2F5-0D22CF058BAE}"/>
              </a:ext>
            </a:extLst>
          </p:cNvPr>
          <p:cNvSpPr>
            <a:spLocks noGrp="1"/>
          </p:cNvSpPr>
          <p:nvPr>
            <p:ph type="title" idx="4294967295"/>
          </p:nvPr>
        </p:nvSpPr>
        <p:spPr>
          <a:xfrm>
            <a:off x="0" y="0"/>
            <a:ext cx="12192000" cy="630238"/>
          </a:xfrm>
          <a:prstGeom prst="rect">
            <a:avLst/>
          </a:prstGeom>
          <a:gradFill flip="none" rotWithShape="1">
            <a:gsLst>
              <a:gs pos="0">
                <a:srgbClr val="000000"/>
              </a:gs>
              <a:gs pos="92000">
                <a:srgbClr val="000000"/>
              </a:gs>
              <a:gs pos="92000">
                <a:schemeClr val="accent3"/>
              </a:gs>
            </a:gsLst>
            <a:lin ang="16200000" scaled="1"/>
            <a:tileRect/>
          </a:gradFill>
          <a:ln>
            <a:noFill/>
            <a:prstDash/>
          </a:ln>
          <a:effectLst/>
        </p:spPr>
        <p:txBody>
          <a:bodyPr rot="0" spcFirstLastPara="0" vertOverflow="overflow" horzOverflow="overflow" vert="horz" wrap="square" lIns="585216" tIns="91440" rIns="585216"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32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rPr>
              <a:t>Query data using the Spark SQL API</a:t>
            </a:r>
            <a:endParaRPr kumimoji="0" lang="en-IN" sz="32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endParaRPr>
          </a:p>
        </p:txBody>
      </p:sp>
      <p:sp>
        <p:nvSpPr>
          <p:cNvPr id="12" name="TextBox 11">
            <a:extLst>
              <a:ext uri="{FF2B5EF4-FFF2-40B4-BE49-F238E27FC236}">
                <a16:creationId xmlns:a16="http://schemas.microsoft.com/office/drawing/2014/main" id="{BD988016-00C6-2A13-5FC2-1626397BF172}"/>
              </a:ext>
            </a:extLst>
          </p:cNvPr>
          <p:cNvSpPr txBox="1"/>
          <p:nvPr/>
        </p:nvSpPr>
        <p:spPr>
          <a:xfrm>
            <a:off x="579438" y="1057006"/>
            <a:ext cx="11020425" cy="338554"/>
          </a:xfrm>
          <a:prstGeom prst="rect">
            <a:avLst/>
          </a:prstGeom>
          <a:noFill/>
        </p:spPr>
        <p:txBody>
          <a:bodyPr wrap="square" lIns="0" tIns="0" rIns="0" bIns="0" rtlCol="0">
            <a:spAutoFit/>
          </a:bodyPr>
          <a:lstStyle/>
          <a:p>
            <a:pPr>
              <a:spcAft>
                <a:spcPts val="600"/>
              </a:spcAft>
            </a:pPr>
            <a:r>
              <a:rPr lang="en-US" sz="2200" dirty="0"/>
              <a:t>Use the Spark SQL API in code written in any language to query data in the catalog</a:t>
            </a:r>
          </a:p>
        </p:txBody>
      </p:sp>
      <p:sp>
        <p:nvSpPr>
          <p:cNvPr id="2" name="Rectangle 1">
            <a:extLst>
              <a:ext uri="{FF2B5EF4-FFF2-40B4-BE49-F238E27FC236}">
                <a16:creationId xmlns:a16="http://schemas.microsoft.com/office/drawing/2014/main" id="{890B0B6E-FEB2-F186-6D41-D75225098703}"/>
              </a:ext>
            </a:extLst>
          </p:cNvPr>
          <p:cNvSpPr/>
          <p:nvPr/>
        </p:nvSpPr>
        <p:spPr bwMode="auto">
          <a:xfrm>
            <a:off x="579438" y="1507137"/>
            <a:ext cx="11020425" cy="1744133"/>
          </a:xfrm>
          <a:prstGeom prst="rect">
            <a:avLst/>
          </a:prstGeom>
          <a:solidFill>
            <a:srgbClr val="FFFFFF"/>
          </a:solidFill>
          <a:ln w="38100">
            <a:solidFill>
              <a:schemeClr val="bg1">
                <a:lumMod val="95000"/>
              </a:schemeClr>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dirty="0">
                <a:solidFill>
                  <a:srgbClr val="07641D"/>
                </a:solidFill>
                <a:latin typeface="Consolas" panose="020B0609020204030204" pitchFamily="49" charset="0"/>
                <a:ea typeface="Segoe UI" pitchFamily="34" charset="0"/>
                <a:cs typeface="Courier New" panose="02070309020205020404" pitchFamily="49" charset="0"/>
              </a:rPr>
              <a:t># Return data from the products table as a dataframe using </a:t>
            </a:r>
            <a:r>
              <a:rPr lang="en-US" dirty="0" err="1">
                <a:solidFill>
                  <a:srgbClr val="07641D"/>
                </a:solidFill>
                <a:latin typeface="Consolas" panose="020B0609020204030204" pitchFamily="49" charset="0"/>
                <a:ea typeface="Segoe UI" pitchFamily="34" charset="0"/>
                <a:cs typeface="Courier New" panose="02070309020205020404" pitchFamily="49" charset="0"/>
              </a:rPr>
              <a:t>PySpark</a:t>
            </a:r>
            <a:endParaRPr lang="en-US" dirty="0">
              <a:solidFill>
                <a:srgbClr val="07641D"/>
              </a:solidFill>
              <a:latin typeface="Consolas" panose="020B0609020204030204" pitchFamily="49" charset="0"/>
              <a:ea typeface="Segoe UI" pitchFamily="34" charset="0"/>
              <a:cs typeface="Courier New" panose="02070309020205020404" pitchFamily="49" charset="0"/>
            </a:endParaRPr>
          </a:p>
          <a:p>
            <a:pPr defTabSz="932472" fontAlgn="base">
              <a:lnSpc>
                <a:spcPct val="90000"/>
              </a:lnSpc>
              <a:spcBef>
                <a:spcPct val="0"/>
              </a:spcBef>
              <a:spcAft>
                <a:spcPct val="0"/>
              </a:spcAft>
              <a:defRPr/>
            </a:pPr>
            <a:endParaRPr lang="en-US" dirty="0">
              <a:solidFill>
                <a:srgbClr val="008000"/>
              </a:solidFill>
              <a:latin typeface="Consolas" panose="020B0609020204030204" pitchFamily="49" charset="0"/>
              <a:cs typeface="Courier New" panose="02070309020205020404" pitchFamily="49" charset="0"/>
            </a:endParaRPr>
          </a:p>
          <a:p>
            <a:pPr defTabSz="932472" fontAlgn="base">
              <a:lnSpc>
                <a:spcPct val="90000"/>
              </a:lnSpc>
              <a:spcBef>
                <a:spcPct val="0"/>
              </a:spcBef>
              <a:spcAft>
                <a:spcPct val="0"/>
              </a:spcAft>
              <a:defRPr/>
            </a:pPr>
            <a:r>
              <a:rPr lang="en-US" dirty="0" err="1">
                <a:solidFill>
                  <a:schemeClr val="tx1"/>
                </a:solidFill>
                <a:latin typeface="Consolas" panose="020B0609020204030204" pitchFamily="49" charset="0"/>
                <a:cs typeface="Courier New" panose="02070309020205020404" pitchFamily="49" charset="0"/>
              </a:rPr>
              <a:t>bikes_df</a:t>
            </a:r>
            <a:r>
              <a:rPr lang="en-US" dirty="0">
                <a:solidFill>
                  <a:schemeClr val="tx1"/>
                </a:solidFill>
                <a:latin typeface="Consolas" panose="020B0609020204030204" pitchFamily="49" charset="0"/>
                <a:cs typeface="Courier New" panose="02070309020205020404" pitchFamily="49" charset="0"/>
              </a:rPr>
              <a:t> = </a:t>
            </a:r>
            <a:r>
              <a:rPr lang="en-US" dirty="0" err="1">
                <a:solidFill>
                  <a:schemeClr val="tx1"/>
                </a:solidFill>
                <a:latin typeface="Consolas" panose="020B0609020204030204" pitchFamily="49" charset="0"/>
                <a:cs typeface="Courier New" panose="02070309020205020404" pitchFamily="49" charset="0"/>
              </a:rPr>
              <a:t>spark.sql</a:t>
            </a:r>
            <a:r>
              <a:rPr lang="en-US" dirty="0">
                <a:solidFill>
                  <a:schemeClr val="tx1"/>
                </a:solidFill>
                <a:latin typeface="Consolas" panose="020B0609020204030204" pitchFamily="49" charset="0"/>
                <a:cs typeface="Courier New" panose="02070309020205020404" pitchFamily="49" charset="0"/>
              </a:rPr>
              <a:t>(</a:t>
            </a:r>
            <a:r>
              <a:rPr lang="en-US" dirty="0">
                <a:solidFill>
                  <a:srgbClr val="C00000"/>
                </a:solidFill>
                <a:latin typeface="Consolas" panose="020B0609020204030204" pitchFamily="49" charset="0"/>
                <a:cs typeface="Courier New" panose="02070309020205020404" pitchFamily="49" charset="0"/>
              </a:rPr>
              <a:t>"SELECT ProductID, ProductName, </a:t>
            </a:r>
            <a:r>
              <a:rPr lang="en-US" dirty="0" err="1">
                <a:solidFill>
                  <a:srgbClr val="C00000"/>
                </a:solidFill>
                <a:latin typeface="Consolas" panose="020B0609020204030204" pitchFamily="49" charset="0"/>
                <a:cs typeface="Courier New" panose="02070309020205020404" pitchFamily="49" charset="0"/>
              </a:rPr>
              <a:t>ListPrice</a:t>
            </a:r>
            <a:r>
              <a:rPr lang="en-US" dirty="0">
                <a:solidFill>
                  <a:srgbClr val="C00000"/>
                </a:solidFill>
                <a:latin typeface="Consolas" panose="020B0609020204030204" pitchFamily="49" charset="0"/>
                <a:cs typeface="Courier New" panose="02070309020205020404" pitchFamily="49" charset="0"/>
              </a:rPr>
              <a:t> \</a:t>
            </a:r>
          </a:p>
          <a:p>
            <a:pPr defTabSz="932472" fontAlgn="base">
              <a:lnSpc>
                <a:spcPct val="90000"/>
              </a:lnSpc>
              <a:spcBef>
                <a:spcPct val="0"/>
              </a:spcBef>
              <a:spcAft>
                <a:spcPct val="0"/>
              </a:spcAft>
              <a:defRPr/>
            </a:pPr>
            <a:r>
              <a:rPr lang="en-US" dirty="0">
                <a:solidFill>
                  <a:srgbClr val="C00000"/>
                </a:solidFill>
                <a:latin typeface="Consolas" panose="020B0609020204030204" pitchFamily="49" charset="0"/>
                <a:cs typeface="Courier New" panose="02070309020205020404" pitchFamily="49" charset="0"/>
              </a:rPr>
              <a:t>                      FROM products \</a:t>
            </a:r>
          </a:p>
          <a:p>
            <a:pPr defTabSz="932472" fontAlgn="base">
              <a:lnSpc>
                <a:spcPct val="90000"/>
              </a:lnSpc>
              <a:spcBef>
                <a:spcPct val="0"/>
              </a:spcBef>
              <a:spcAft>
                <a:spcPct val="0"/>
              </a:spcAft>
              <a:defRPr/>
            </a:pPr>
            <a:r>
              <a:rPr lang="en-US" dirty="0">
                <a:solidFill>
                  <a:srgbClr val="C00000"/>
                </a:solidFill>
                <a:latin typeface="Consolas" panose="020B0609020204030204" pitchFamily="49" charset="0"/>
                <a:cs typeface="Courier New" panose="02070309020205020404" pitchFamily="49" charset="0"/>
              </a:rPr>
              <a:t>                      WHERE Category IN ('Mountain Bikes', 'Road Bikes')")</a:t>
            </a:r>
          </a:p>
          <a:p>
            <a:pPr defTabSz="932472" fontAlgn="base">
              <a:lnSpc>
                <a:spcPct val="90000"/>
              </a:lnSpc>
              <a:spcBef>
                <a:spcPct val="0"/>
              </a:spcBef>
              <a:spcAft>
                <a:spcPct val="0"/>
              </a:spcAft>
              <a:defRPr/>
            </a:pPr>
            <a:r>
              <a:rPr lang="en-US" dirty="0">
                <a:solidFill>
                  <a:schemeClr val="tx1"/>
                </a:solidFill>
                <a:latin typeface="Consolas" panose="020B0609020204030204" pitchFamily="49" charset="0"/>
                <a:cs typeface="Courier New" panose="02070309020205020404" pitchFamily="49" charset="0"/>
              </a:rPr>
              <a:t>display(</a:t>
            </a:r>
            <a:r>
              <a:rPr lang="en-US" dirty="0" err="1">
                <a:solidFill>
                  <a:schemeClr val="tx1"/>
                </a:solidFill>
                <a:latin typeface="Consolas" panose="020B0609020204030204" pitchFamily="49" charset="0"/>
                <a:cs typeface="Courier New" panose="02070309020205020404" pitchFamily="49" charset="0"/>
              </a:rPr>
              <a:t>bikes_df</a:t>
            </a:r>
            <a:r>
              <a:rPr lang="en-US" dirty="0">
                <a:solidFill>
                  <a:schemeClr val="tx1"/>
                </a:solidFill>
                <a:latin typeface="Consolas" panose="020B0609020204030204" pitchFamily="49" charset="0"/>
                <a:cs typeface="Courier New" panose="02070309020205020404" pitchFamily="49" charset="0"/>
              </a:rPr>
              <a:t>)</a:t>
            </a:r>
            <a:br>
              <a:rPr lang="en-US" dirty="0">
                <a:solidFill>
                  <a:schemeClr val="tx1"/>
                </a:solidFill>
                <a:latin typeface="Consolas" panose="020B0609020204030204" pitchFamily="49" charset="0"/>
                <a:cs typeface="Courier New" panose="02070309020205020404" pitchFamily="49" charset="0"/>
              </a:rPr>
            </a:br>
            <a:endParaRPr lang="en-US" dirty="0">
              <a:solidFill>
                <a:schemeClr val="tx1"/>
              </a:solidFill>
              <a:latin typeface="Consolas" panose="020B0609020204030204" pitchFamily="49" charset="0"/>
              <a:ea typeface="Segoe UI" pitchFamily="34" charset="0"/>
              <a:cs typeface="Courier New" panose="02070309020205020404" pitchFamily="49" charset="0"/>
            </a:endParaRPr>
          </a:p>
        </p:txBody>
      </p:sp>
      <p:sp>
        <p:nvSpPr>
          <p:cNvPr id="7" name="Rectangle 6">
            <a:extLst>
              <a:ext uri="{FF2B5EF4-FFF2-40B4-BE49-F238E27FC236}">
                <a16:creationId xmlns:a16="http://schemas.microsoft.com/office/drawing/2014/main" id="{D42FB0E7-A437-EFAC-CCF0-54F9453F9288}"/>
              </a:ext>
            </a:extLst>
          </p:cNvPr>
          <p:cNvSpPr/>
          <p:nvPr/>
        </p:nvSpPr>
        <p:spPr bwMode="auto">
          <a:xfrm>
            <a:off x="579438" y="3436410"/>
            <a:ext cx="11020425" cy="2337328"/>
          </a:xfrm>
          <a:prstGeom prst="rect">
            <a:avLst/>
          </a:prstGeom>
          <a:solidFill>
            <a:srgbClr val="FFFFFF"/>
          </a:solidFill>
          <a:ln w="38100">
            <a:solidFill>
              <a:schemeClr val="bg1">
                <a:lumMod val="95000"/>
              </a:schemeClr>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dirty="0">
                <a:solidFill>
                  <a:srgbClr val="07641D"/>
                </a:solidFill>
                <a:latin typeface="Consolas" panose="020B0609020204030204" pitchFamily="49" charset="0"/>
                <a:ea typeface="Segoe UI" pitchFamily="34" charset="0"/>
                <a:cs typeface="Courier New" panose="02070309020205020404" pitchFamily="49" charset="0"/>
              </a:rPr>
              <a:t># Use %%sql magic to query objects in the catalog using native SQL</a:t>
            </a:r>
          </a:p>
          <a:p>
            <a:pPr defTabSz="932472" fontAlgn="base">
              <a:lnSpc>
                <a:spcPct val="90000"/>
              </a:lnSpc>
              <a:spcBef>
                <a:spcPct val="0"/>
              </a:spcBef>
              <a:spcAft>
                <a:spcPct val="0"/>
              </a:spcAft>
              <a:defRPr/>
            </a:pPr>
            <a:endParaRPr lang="en-US" dirty="0">
              <a:solidFill>
                <a:srgbClr val="008000"/>
              </a:solidFill>
              <a:latin typeface="Consolas" panose="020B0609020204030204" pitchFamily="49" charset="0"/>
              <a:cs typeface="Courier New" panose="02070309020205020404" pitchFamily="49" charset="0"/>
            </a:endParaRPr>
          </a:p>
          <a:p>
            <a:pPr defTabSz="932472" fontAlgn="base">
              <a:lnSpc>
                <a:spcPct val="90000"/>
              </a:lnSpc>
              <a:spcBef>
                <a:spcPct val="0"/>
              </a:spcBef>
              <a:spcAft>
                <a:spcPct val="0"/>
              </a:spcAft>
              <a:defRPr/>
            </a:pPr>
            <a:r>
              <a:rPr lang="en-US" dirty="0">
                <a:solidFill>
                  <a:schemeClr val="tx1"/>
                </a:solidFill>
                <a:latin typeface="Consolas" panose="020B0609020204030204" pitchFamily="49" charset="0"/>
                <a:cs typeface="Courier New" panose="02070309020205020404" pitchFamily="49" charset="0"/>
              </a:rPr>
              <a:t>%%sql</a:t>
            </a:r>
          </a:p>
          <a:p>
            <a:pPr defTabSz="932472" fontAlgn="base">
              <a:lnSpc>
                <a:spcPct val="90000"/>
              </a:lnSpc>
              <a:spcBef>
                <a:spcPct val="0"/>
              </a:spcBef>
              <a:spcAft>
                <a:spcPct val="0"/>
              </a:spcAft>
              <a:defRPr/>
            </a:pPr>
            <a:endParaRPr lang="en-US" dirty="0">
              <a:solidFill>
                <a:schemeClr val="tx1"/>
              </a:solidFill>
              <a:latin typeface="Consolas" panose="020B0609020204030204" pitchFamily="49" charset="0"/>
              <a:cs typeface="Courier New" panose="02070309020205020404" pitchFamily="49" charset="0"/>
            </a:endParaRPr>
          </a:p>
          <a:p>
            <a:pPr defTabSz="932472" fontAlgn="base">
              <a:lnSpc>
                <a:spcPct val="90000"/>
              </a:lnSpc>
              <a:spcBef>
                <a:spcPct val="0"/>
              </a:spcBef>
              <a:spcAft>
                <a:spcPct val="0"/>
              </a:spcAft>
              <a:defRPr/>
            </a:pPr>
            <a:r>
              <a:rPr lang="en-US" dirty="0">
                <a:solidFill>
                  <a:srgbClr val="001188"/>
                </a:solidFill>
                <a:latin typeface="Consolas" panose="020B0609020204030204" pitchFamily="49" charset="0"/>
                <a:cs typeface="Courier New" panose="02070309020205020404" pitchFamily="49" charset="0"/>
              </a:rPr>
              <a:t>SELECT Category</a:t>
            </a:r>
            <a:r>
              <a:rPr lang="en-US" dirty="0">
                <a:solidFill>
                  <a:schemeClr val="tx1"/>
                </a:solidFill>
                <a:latin typeface="Consolas" panose="020B0609020204030204" pitchFamily="49" charset="0"/>
                <a:cs typeface="Courier New" panose="02070309020205020404" pitchFamily="49" charset="0"/>
              </a:rPr>
              <a:t>, </a:t>
            </a:r>
            <a:r>
              <a:rPr lang="en-US" dirty="0">
                <a:solidFill>
                  <a:srgbClr val="001188"/>
                </a:solidFill>
                <a:latin typeface="Consolas" panose="020B0609020204030204" pitchFamily="49" charset="0"/>
                <a:cs typeface="Courier New" panose="02070309020205020404" pitchFamily="49" charset="0"/>
              </a:rPr>
              <a:t>COUNT</a:t>
            </a:r>
            <a:r>
              <a:rPr lang="en-US" dirty="0">
                <a:solidFill>
                  <a:schemeClr val="tx1"/>
                </a:solidFill>
                <a:latin typeface="Consolas" panose="020B0609020204030204" pitchFamily="49" charset="0"/>
                <a:cs typeface="Courier New" panose="02070309020205020404" pitchFamily="49" charset="0"/>
              </a:rPr>
              <a:t>(ProductID) </a:t>
            </a:r>
            <a:r>
              <a:rPr lang="en-US" dirty="0">
                <a:solidFill>
                  <a:srgbClr val="001188"/>
                </a:solidFill>
                <a:latin typeface="Consolas" panose="020B0609020204030204" pitchFamily="49" charset="0"/>
                <a:cs typeface="Courier New" panose="02070309020205020404" pitchFamily="49" charset="0"/>
              </a:rPr>
              <a:t>AS</a:t>
            </a:r>
            <a:r>
              <a:rPr lang="en-US" dirty="0">
                <a:solidFill>
                  <a:schemeClr val="tx1"/>
                </a:solidFill>
                <a:latin typeface="Consolas" panose="020B0609020204030204" pitchFamily="49" charset="0"/>
                <a:cs typeface="Courier New" panose="02070309020205020404" pitchFamily="49" charset="0"/>
              </a:rPr>
              <a:t> </a:t>
            </a:r>
            <a:r>
              <a:rPr lang="en-US" dirty="0" err="1">
                <a:solidFill>
                  <a:schemeClr val="tx1"/>
                </a:solidFill>
                <a:latin typeface="Consolas" panose="020B0609020204030204" pitchFamily="49" charset="0"/>
                <a:cs typeface="Courier New" panose="02070309020205020404" pitchFamily="49" charset="0"/>
              </a:rPr>
              <a:t>ProductCount</a:t>
            </a:r>
            <a:endParaRPr lang="en-US" dirty="0">
              <a:solidFill>
                <a:schemeClr val="tx1"/>
              </a:solidFill>
              <a:latin typeface="Consolas" panose="020B0609020204030204" pitchFamily="49" charset="0"/>
              <a:cs typeface="Courier New" panose="02070309020205020404" pitchFamily="49" charset="0"/>
            </a:endParaRPr>
          </a:p>
          <a:p>
            <a:pPr defTabSz="932472" fontAlgn="base">
              <a:lnSpc>
                <a:spcPct val="90000"/>
              </a:lnSpc>
              <a:spcBef>
                <a:spcPct val="0"/>
              </a:spcBef>
              <a:spcAft>
                <a:spcPct val="0"/>
              </a:spcAft>
              <a:defRPr/>
            </a:pPr>
            <a:r>
              <a:rPr lang="en-US" dirty="0">
                <a:solidFill>
                  <a:srgbClr val="001188"/>
                </a:solidFill>
                <a:latin typeface="Consolas" panose="020B0609020204030204" pitchFamily="49" charset="0"/>
                <a:cs typeface="Courier New" panose="02070309020205020404" pitchFamily="49" charset="0"/>
              </a:rPr>
              <a:t>FROM</a:t>
            </a:r>
            <a:r>
              <a:rPr lang="en-US" dirty="0">
                <a:solidFill>
                  <a:schemeClr val="tx1"/>
                </a:solidFill>
                <a:latin typeface="Consolas" panose="020B0609020204030204" pitchFamily="49" charset="0"/>
                <a:cs typeface="Courier New" panose="02070309020205020404" pitchFamily="49" charset="0"/>
              </a:rPr>
              <a:t> products</a:t>
            </a:r>
          </a:p>
          <a:p>
            <a:pPr defTabSz="932472" fontAlgn="base">
              <a:lnSpc>
                <a:spcPct val="90000"/>
              </a:lnSpc>
              <a:spcBef>
                <a:spcPct val="0"/>
              </a:spcBef>
              <a:spcAft>
                <a:spcPct val="0"/>
              </a:spcAft>
              <a:defRPr/>
            </a:pPr>
            <a:r>
              <a:rPr lang="en-US" dirty="0">
                <a:solidFill>
                  <a:srgbClr val="001188"/>
                </a:solidFill>
                <a:latin typeface="Consolas" panose="020B0609020204030204" pitchFamily="49" charset="0"/>
                <a:cs typeface="Courier New" panose="02070309020205020404" pitchFamily="49" charset="0"/>
              </a:rPr>
              <a:t>GROUP BY Category</a:t>
            </a:r>
          </a:p>
          <a:p>
            <a:pPr defTabSz="932472" fontAlgn="base">
              <a:lnSpc>
                <a:spcPct val="90000"/>
              </a:lnSpc>
              <a:spcBef>
                <a:spcPct val="0"/>
              </a:spcBef>
              <a:spcAft>
                <a:spcPct val="0"/>
              </a:spcAft>
              <a:defRPr/>
            </a:pPr>
            <a:r>
              <a:rPr lang="en-US" dirty="0">
                <a:solidFill>
                  <a:srgbClr val="001188"/>
                </a:solidFill>
                <a:latin typeface="Consolas" panose="020B0609020204030204" pitchFamily="49" charset="0"/>
                <a:cs typeface="Courier New" panose="02070309020205020404" pitchFamily="49" charset="0"/>
              </a:rPr>
              <a:t>ORDER BY Category</a:t>
            </a:r>
            <a:endParaRPr lang="en-US" dirty="0">
              <a:solidFill>
                <a:schemeClr val="tx1"/>
              </a:solidFill>
              <a:latin typeface="Consolas" panose="020B0609020204030204" pitchFamily="49" charset="0"/>
              <a:ea typeface="Segoe UI" pitchFamily="34" charset="0"/>
              <a:cs typeface="Courier New" panose="02070309020205020404" pitchFamily="49" charset="0"/>
            </a:endParaRPr>
          </a:p>
        </p:txBody>
      </p:sp>
    </p:spTree>
    <p:extLst>
      <p:ext uri="{BB962C8B-B14F-4D97-AF65-F5344CB8AC3E}">
        <p14:creationId xmlns:p14="http://schemas.microsoft.com/office/powerpoint/2010/main" val="2108446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5C38B711-C281-7AD2-04E1-2E3EF0BB6D36}"/>
              </a:ext>
            </a:extLst>
          </p:cNvPr>
          <p:cNvSpPr>
            <a:spLocks noGrp="1"/>
          </p:cNvSpPr>
          <p:nvPr>
            <p:ph type="title"/>
          </p:nvPr>
        </p:nvSpPr>
        <p:spPr>
          <a:xfrm>
            <a:off x="588262" y="585216"/>
            <a:ext cx="8193024" cy="492443"/>
          </a:xfrm>
        </p:spPr>
        <p:txBody>
          <a:bodyPr/>
          <a:lstStyle/>
          <a:p>
            <a:r>
              <a:rPr lang="en-US" sz="3200" dirty="0"/>
              <a:t>Visualize data</a:t>
            </a:r>
          </a:p>
        </p:txBody>
      </p:sp>
      <p:sp>
        <p:nvSpPr>
          <p:cNvPr id="6" name="Text Placeholder 5">
            <a:extLst>
              <a:ext uri="{FF2B5EF4-FFF2-40B4-BE49-F238E27FC236}">
                <a16:creationId xmlns:a16="http://schemas.microsoft.com/office/drawing/2014/main" id="{97A4EFAF-2798-CE39-D7C5-943B77BAA561}"/>
              </a:ext>
            </a:extLst>
          </p:cNvPr>
          <p:cNvSpPr>
            <a:spLocks noGrp="1"/>
          </p:cNvSpPr>
          <p:nvPr>
            <p:ph type="body" sz="quarter" idx="16"/>
          </p:nvPr>
        </p:nvSpPr>
        <p:spPr>
          <a:xfrm>
            <a:off x="584200" y="1557629"/>
            <a:ext cx="3174143" cy="246221"/>
          </a:xfrm>
        </p:spPr>
        <p:txBody>
          <a:bodyPr/>
          <a:lstStyle/>
          <a:p>
            <a:r>
              <a:rPr lang="en-US" sz="2200" dirty="0"/>
              <a:t>Two ways to visualize data in notebooks: </a:t>
            </a:r>
          </a:p>
        </p:txBody>
      </p:sp>
      <p:sp>
        <p:nvSpPr>
          <p:cNvPr id="5" name="Text Placeholder 4">
            <a:extLst>
              <a:ext uri="{FF2B5EF4-FFF2-40B4-BE49-F238E27FC236}">
                <a16:creationId xmlns:a16="http://schemas.microsoft.com/office/drawing/2014/main" id="{9C6A5511-4993-6D66-6040-125891A361DC}"/>
              </a:ext>
            </a:extLst>
          </p:cNvPr>
          <p:cNvSpPr>
            <a:spLocks noGrp="1"/>
          </p:cNvSpPr>
          <p:nvPr>
            <p:ph type="body" sz="quarter" idx="15"/>
          </p:nvPr>
        </p:nvSpPr>
        <p:spPr>
          <a:xfrm>
            <a:off x="586389" y="2450912"/>
            <a:ext cx="3172811" cy="276999"/>
          </a:xfrm>
        </p:spPr>
        <p:txBody>
          <a:bodyPr/>
          <a:lstStyle/>
          <a:p>
            <a:pPr marL="228600" indent="-228600">
              <a:spcBef>
                <a:spcPts val="1200"/>
              </a:spcBef>
              <a:buFont typeface="+mj-lt"/>
              <a:buAutoNum type="arabicPeriod"/>
            </a:pPr>
            <a:r>
              <a:rPr lang="en-US" sz="1800" dirty="0"/>
              <a:t>Use built-in notebook charts</a:t>
            </a:r>
          </a:p>
        </p:txBody>
      </p:sp>
      <p:sp>
        <p:nvSpPr>
          <p:cNvPr id="25" name="TextBox 24">
            <a:extLst>
              <a:ext uri="{FF2B5EF4-FFF2-40B4-BE49-F238E27FC236}">
                <a16:creationId xmlns:a16="http://schemas.microsoft.com/office/drawing/2014/main" id="{81C36927-C7CD-9E6A-472B-37E0C11D90E5}"/>
              </a:ext>
            </a:extLst>
          </p:cNvPr>
          <p:cNvSpPr txBox="1"/>
          <p:nvPr/>
        </p:nvSpPr>
        <p:spPr>
          <a:xfrm>
            <a:off x="586389" y="2930672"/>
            <a:ext cx="3172811" cy="882101"/>
          </a:xfrm>
          <a:prstGeom prst="rect">
            <a:avLst/>
          </a:prstGeom>
          <a:noFill/>
        </p:spPr>
        <p:txBody>
          <a:bodyPr wrap="square" lIns="0" tIns="0" rIns="0" bIns="0">
            <a:spAutoFit/>
          </a:bodyPr>
          <a:lstStyle/>
          <a:p>
            <a:pPr marL="228600" indent="-228600" defTabSz="951304">
              <a:spcBef>
                <a:spcPts val="1200"/>
              </a:spcBef>
              <a:buSzPct val="90000"/>
              <a:buFont typeface="+mj-lt"/>
              <a:buAutoNum type="arabicPeriod" startAt="2"/>
              <a:defRPr/>
            </a:pPr>
            <a:r>
              <a:rPr lang="en-US" sz="1800" dirty="0">
                <a:latin typeface="Segoe UI"/>
                <a:cs typeface="Segoe UI" panose="020B0502040204020203" pitchFamily="34" charset="0"/>
              </a:rPr>
              <a:t>Use graphics packages</a:t>
            </a:r>
            <a:br>
              <a:rPr lang="en-US" sz="1800" dirty="0">
                <a:latin typeface="Segoe UI"/>
                <a:cs typeface="Segoe UI" panose="020B0502040204020203" pitchFamily="34" charset="0"/>
              </a:rPr>
            </a:br>
            <a:r>
              <a:rPr lang="en-US" sz="1800" dirty="0">
                <a:latin typeface="Segoe UI"/>
                <a:cs typeface="Segoe UI" panose="020B0502040204020203" pitchFamily="34" charset="0"/>
              </a:rPr>
              <a:t>in code </a:t>
            </a:r>
          </a:p>
          <a:p>
            <a:pPr marL="457200" indent="-171450" defTabSz="951304">
              <a:spcBef>
                <a:spcPts val="600"/>
              </a:spcBef>
              <a:spcAft>
                <a:spcPts val="600"/>
              </a:spcAft>
              <a:buSzPct val="90000"/>
              <a:buFont typeface="Arial" panose="020B0604020202020204" pitchFamily="34" charset="0"/>
              <a:buChar char="•"/>
              <a:defRPr/>
            </a:pPr>
            <a:r>
              <a:rPr lang="en-US" sz="1632" dirty="0">
                <a:latin typeface="Segoe UI"/>
                <a:cs typeface="Segoe UI" panose="020B0502040204020203" pitchFamily="34" charset="0"/>
              </a:rPr>
              <a:t>This example uses Matplotlib</a:t>
            </a:r>
          </a:p>
        </p:txBody>
      </p:sp>
      <p:pic>
        <p:nvPicPr>
          <p:cNvPr id="21" name="Picture Placeholder 20" descr="Screenshot of notebook chart of product counts by category.">
            <a:extLst>
              <a:ext uri="{FF2B5EF4-FFF2-40B4-BE49-F238E27FC236}">
                <a16:creationId xmlns:a16="http://schemas.microsoft.com/office/drawing/2014/main" id="{C296A6C7-374D-CF01-E62C-BDAC26C308FC}"/>
              </a:ext>
            </a:extLst>
          </p:cNvPr>
          <p:cNvPicPr>
            <a:picLocks noGrp="1"/>
          </p:cNvPicPr>
          <p:nvPr>
            <p:ph type="pic" sz="quarter" idx="20"/>
          </p:nvPr>
        </p:nvPicPr>
        <p:blipFill rotWithShape="1">
          <a:blip r:embed="rId3">
            <a:extLst>
              <a:ext uri="{28A0092B-C50C-407E-A947-70E740481C1C}">
                <a14:useLocalDpi xmlns:a14="http://schemas.microsoft.com/office/drawing/2010/main" val="0"/>
              </a:ext>
            </a:extLst>
          </a:blip>
          <a:srcRect l="-17118" r="-17118"/>
          <a:stretch/>
        </p:blipFill>
        <p:spPr>
          <a:xfrm>
            <a:off x="4023255" y="1581150"/>
            <a:ext cx="7535862" cy="4430720"/>
          </a:xfrm>
          <a:prstGeom prst="rect">
            <a:avLst/>
          </a:prstGeom>
          <a:solidFill>
            <a:srgbClr val="FFFFFF"/>
          </a:solidFill>
          <a:ln w="38100">
            <a:solidFill>
              <a:srgbClr val="C73ECC"/>
            </a:solidFill>
          </a:ln>
        </p:spPr>
      </p:pic>
      <p:pic>
        <p:nvPicPr>
          <p:cNvPr id="8" name="Graphics package" descr="Screenshot of a bar chart showing product counts by category.">
            <a:extLst>
              <a:ext uri="{FF2B5EF4-FFF2-40B4-BE49-F238E27FC236}">
                <a16:creationId xmlns:a16="http://schemas.microsoft.com/office/drawing/2014/main" id="{CDBEEC06-5C22-6476-7BF7-FAB5B4B20EAB}"/>
              </a:ext>
            </a:extLst>
          </p:cNvPr>
          <p:cNvPicPr>
            <a:picLocks noChangeArrowheads="1"/>
          </p:cNvPicPr>
          <p:nvPr/>
        </p:nvPicPr>
        <p:blipFill rotWithShape="1">
          <a:blip r:embed="rId4">
            <a:extLst>
              <a:ext uri="{28A0092B-C50C-407E-A947-70E740481C1C}">
                <a14:useLocalDpi xmlns:a14="http://schemas.microsoft.com/office/drawing/2010/main" val="0"/>
              </a:ext>
            </a:extLst>
          </a:blip>
          <a:srcRect l="-16751" r="-16751"/>
          <a:stretch/>
        </p:blipFill>
        <p:spPr bwMode="auto">
          <a:xfrm>
            <a:off x="4023255" y="1581150"/>
            <a:ext cx="7535862" cy="4518924"/>
          </a:xfrm>
          <a:prstGeom prst="rect">
            <a:avLst/>
          </a:prstGeom>
          <a:solidFill>
            <a:schemeClr val="bg1"/>
          </a:solidFill>
          <a:ln w="38100">
            <a:solidFill>
              <a:schemeClr val="bg1">
                <a:lumMod val="95000"/>
              </a:schemeClr>
            </a:solidFill>
          </a:ln>
        </p:spPr>
      </p:pic>
    </p:spTree>
    <p:extLst>
      <p:ext uri="{BB962C8B-B14F-4D97-AF65-F5344CB8AC3E}">
        <p14:creationId xmlns:p14="http://schemas.microsoft.com/office/powerpoint/2010/main" val="1020089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4F82C-E7A5-6DD4-C859-8A1AFBC04263}"/>
              </a:ext>
            </a:extLst>
          </p:cNvPr>
          <p:cNvSpPr>
            <a:spLocks noGrp="1"/>
          </p:cNvSpPr>
          <p:nvPr>
            <p:ph type="title"/>
          </p:nvPr>
        </p:nvSpPr>
        <p:spPr/>
        <p:txBody>
          <a:bodyPr/>
          <a:lstStyle/>
          <a:p>
            <a:r>
              <a:rPr lang="en-US" dirty="0"/>
              <a:t>Exercise</a:t>
            </a:r>
          </a:p>
        </p:txBody>
      </p:sp>
      <p:sp>
        <p:nvSpPr>
          <p:cNvPr id="5" name="Text Placeholder 4">
            <a:extLst>
              <a:ext uri="{FF2B5EF4-FFF2-40B4-BE49-F238E27FC236}">
                <a16:creationId xmlns:a16="http://schemas.microsoft.com/office/drawing/2014/main" id="{1C30C1F1-A172-B8B0-29E8-43D5DA9EA345}"/>
              </a:ext>
            </a:extLst>
          </p:cNvPr>
          <p:cNvSpPr>
            <a:spLocks noGrp="1"/>
          </p:cNvSpPr>
          <p:nvPr>
            <p:ph type="body" sz="quarter" idx="34"/>
          </p:nvPr>
        </p:nvSpPr>
        <p:spPr>
          <a:xfrm>
            <a:off x="588263" y="2542117"/>
            <a:ext cx="2027938" cy="338554"/>
          </a:xfrm>
        </p:spPr>
        <p:txBody>
          <a:bodyPr/>
          <a:lstStyle/>
          <a:p>
            <a:r>
              <a:rPr lang="en-US" dirty="0"/>
              <a:t>45 minutes</a:t>
            </a:r>
          </a:p>
        </p:txBody>
      </p:sp>
      <p:sp>
        <p:nvSpPr>
          <p:cNvPr id="12" name="Text Placeholder 11">
            <a:extLst>
              <a:ext uri="{FF2B5EF4-FFF2-40B4-BE49-F238E27FC236}">
                <a16:creationId xmlns:a16="http://schemas.microsoft.com/office/drawing/2014/main" id="{84D8190A-3C44-D7F7-C908-2E8B7AADDDDE}"/>
              </a:ext>
            </a:extLst>
          </p:cNvPr>
          <p:cNvSpPr>
            <a:spLocks noGrp="1"/>
          </p:cNvSpPr>
          <p:nvPr>
            <p:ph type="body" sz="quarter" idx="17"/>
          </p:nvPr>
        </p:nvSpPr>
        <p:spPr>
          <a:xfrm>
            <a:off x="4356100" y="1927225"/>
            <a:ext cx="7243763" cy="430887"/>
          </a:xfrm>
        </p:spPr>
        <p:txBody>
          <a:bodyPr/>
          <a:lstStyle/>
          <a:p>
            <a:r>
              <a:rPr lang="en-US" sz="2800" dirty="0"/>
              <a:t>Analyze data with Apache Spark</a:t>
            </a:r>
          </a:p>
        </p:txBody>
      </p:sp>
    </p:spTree>
    <p:extLst>
      <p:ext uri="{BB962C8B-B14F-4D97-AF65-F5344CB8AC3E}">
        <p14:creationId xmlns:p14="http://schemas.microsoft.com/office/powerpoint/2010/main" val="143045538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48F05E-82B2-EEC6-1400-B2CC64B0FDCB}"/>
              </a:ext>
            </a:extLst>
          </p:cNvPr>
          <p:cNvSpPr>
            <a:spLocks noGrp="1"/>
          </p:cNvSpPr>
          <p:nvPr>
            <p:ph type="title"/>
          </p:nvPr>
        </p:nvSpPr>
        <p:spPr>
          <a:xfrm>
            <a:off x="588262" y="585216"/>
            <a:ext cx="8193024" cy="492443"/>
          </a:xfrm>
        </p:spPr>
        <p:txBody>
          <a:bodyPr/>
          <a:lstStyle/>
          <a:p>
            <a:r>
              <a:rPr lang="en-US" sz="3200" dirty="0"/>
              <a:t>Knowledge check</a:t>
            </a:r>
          </a:p>
        </p:txBody>
      </p:sp>
      <p:sp>
        <p:nvSpPr>
          <p:cNvPr id="37" name="Text Placeholder 36">
            <a:extLst>
              <a:ext uri="{FF2B5EF4-FFF2-40B4-BE49-F238E27FC236}">
                <a16:creationId xmlns:a16="http://schemas.microsoft.com/office/drawing/2014/main" id="{92303ED9-5646-46F3-99A6-56FA297E0082}"/>
              </a:ext>
            </a:extLst>
          </p:cNvPr>
          <p:cNvSpPr>
            <a:spLocks noGrp="1"/>
          </p:cNvSpPr>
          <p:nvPr>
            <p:ph type="body" sz="quarter" idx="17"/>
          </p:nvPr>
        </p:nvSpPr>
        <p:spPr>
          <a:xfrm>
            <a:off x="1235075" y="1432660"/>
            <a:ext cx="8778782" cy="492443"/>
          </a:xfrm>
        </p:spPr>
        <p:txBody>
          <a:bodyPr>
            <a:noAutofit/>
          </a:bodyPr>
          <a:lstStyle/>
          <a:p>
            <a:r>
              <a:rPr lang="en-US" sz="1600" dirty="0"/>
              <a:t>You want to use Apache Spark to explore data interactively in Microsoft Fabric. What should</a:t>
            </a:r>
            <a:br>
              <a:rPr lang="en-US" sz="1600" dirty="0"/>
            </a:br>
            <a:r>
              <a:rPr lang="en-US" sz="1600" dirty="0"/>
              <a:t>you create?</a:t>
            </a:r>
          </a:p>
        </p:txBody>
      </p:sp>
      <p:sp>
        <p:nvSpPr>
          <p:cNvPr id="36" name="Text Placeholder 35">
            <a:extLst>
              <a:ext uri="{FF2B5EF4-FFF2-40B4-BE49-F238E27FC236}">
                <a16:creationId xmlns:a16="http://schemas.microsoft.com/office/drawing/2014/main" id="{FD3D8B23-CF22-192E-8B9D-F7952A90F93B}"/>
              </a:ext>
            </a:extLst>
          </p:cNvPr>
          <p:cNvSpPr>
            <a:spLocks noGrp="1"/>
          </p:cNvSpPr>
          <p:nvPr>
            <p:ph type="body" sz="quarter" idx="15"/>
          </p:nvPr>
        </p:nvSpPr>
        <p:spPr>
          <a:xfrm>
            <a:off x="1237265" y="2043820"/>
            <a:ext cx="8775098" cy="215444"/>
          </a:xfrm>
        </p:spPr>
        <p:txBody>
          <a:bodyPr vert="horz" wrap="square" lIns="0" tIns="0" rIns="0" bIns="0" rtlCol="0">
            <a:spAutoFit/>
          </a:bodyPr>
          <a:lstStyle/>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A Spark job definition.</a:t>
            </a:r>
          </a:p>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A Data Factory pipeline.</a:t>
            </a:r>
          </a:p>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A notebook.</a:t>
            </a:r>
          </a:p>
        </p:txBody>
      </p:sp>
      <p:sp>
        <p:nvSpPr>
          <p:cNvPr id="49" name="Graphic 26" descr="Checkmark">
            <a:extLst>
              <a:ext uri="{FF2B5EF4-FFF2-40B4-BE49-F238E27FC236}">
                <a16:creationId xmlns:a16="http://schemas.microsoft.com/office/drawing/2014/main" id="{664F18B8-CDF4-CFE0-BDEF-2D972AA70E12}"/>
              </a:ext>
              <a:ext uri="{C183D7F6-B498-43B3-948B-1728B52AA6E4}">
                <adec:decorative xmlns:adec="http://schemas.microsoft.com/office/drawing/2017/decorative" val="0"/>
              </a:ext>
            </a:extLst>
          </p:cNvPr>
          <p:cNvSpPr/>
          <p:nvPr/>
        </p:nvSpPr>
        <p:spPr>
          <a:xfrm>
            <a:off x="1237265" y="2721647"/>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
        <p:nvSpPr>
          <p:cNvPr id="47" name="Text Placeholder 46">
            <a:extLst>
              <a:ext uri="{FF2B5EF4-FFF2-40B4-BE49-F238E27FC236}">
                <a16:creationId xmlns:a16="http://schemas.microsoft.com/office/drawing/2014/main" id="{0F1B5076-4CB6-B1FD-3CF1-78806134240A}"/>
              </a:ext>
            </a:extLst>
          </p:cNvPr>
          <p:cNvSpPr>
            <a:spLocks noGrp="1"/>
          </p:cNvSpPr>
          <p:nvPr>
            <p:ph type="body" sz="quarter" idx="22"/>
          </p:nvPr>
        </p:nvSpPr>
        <p:spPr>
          <a:xfrm>
            <a:off x="1235075" y="3092385"/>
            <a:ext cx="8778782" cy="492443"/>
          </a:xfrm>
        </p:spPr>
        <p:txBody>
          <a:bodyPr>
            <a:noAutofit/>
          </a:bodyPr>
          <a:lstStyle/>
          <a:p>
            <a:r>
              <a:rPr lang="en-US" sz="1600" dirty="0"/>
              <a:t>You need to use Spark to analyze data in a CSV file. What's the simplest way to accomplish</a:t>
            </a:r>
            <a:br>
              <a:rPr lang="en-US" sz="1600" dirty="0"/>
            </a:br>
            <a:r>
              <a:rPr lang="en-US" sz="1600" dirty="0"/>
              <a:t>this goal?</a:t>
            </a:r>
          </a:p>
        </p:txBody>
      </p:sp>
      <p:sp>
        <p:nvSpPr>
          <p:cNvPr id="48" name="Text Placeholder 47">
            <a:extLst>
              <a:ext uri="{FF2B5EF4-FFF2-40B4-BE49-F238E27FC236}">
                <a16:creationId xmlns:a16="http://schemas.microsoft.com/office/drawing/2014/main" id="{E42C6849-FD0A-8ADA-2997-61FA804A27CD}"/>
              </a:ext>
            </a:extLst>
          </p:cNvPr>
          <p:cNvSpPr>
            <a:spLocks noGrp="1"/>
          </p:cNvSpPr>
          <p:nvPr>
            <p:ph type="body" sz="quarter" idx="23"/>
          </p:nvPr>
        </p:nvSpPr>
        <p:spPr>
          <a:xfrm>
            <a:off x="1237265" y="3647795"/>
            <a:ext cx="8775098" cy="215444"/>
          </a:xfrm>
        </p:spPr>
        <p:txBody>
          <a:bodyPr vert="horz" wrap="square" lIns="0" tIns="0" rIns="0" bIns="0" rtlCol="0">
            <a:spAutoFit/>
          </a:bodyPr>
          <a:lstStyle/>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Load the file into a </a:t>
            </a:r>
            <a:r>
              <a:rPr lang="en-US" sz="1400" dirty="0" err="1">
                <a:solidFill>
                  <a:srgbClr val="171717"/>
                </a:solidFill>
              </a:rPr>
              <a:t>dataframe</a:t>
            </a:r>
            <a:r>
              <a:rPr lang="en-US" sz="1400" dirty="0">
                <a:solidFill>
                  <a:srgbClr val="171717"/>
                </a:solidFill>
              </a:rPr>
              <a:t>.</a:t>
            </a:r>
          </a:p>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Import the data into a table in a warehouse.</a:t>
            </a:r>
          </a:p>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Convert the data to Parquet format.</a:t>
            </a:r>
          </a:p>
        </p:txBody>
      </p:sp>
      <p:sp>
        <p:nvSpPr>
          <p:cNvPr id="50" name="Graphic 26" descr="Checkmark">
            <a:extLst>
              <a:ext uri="{FF2B5EF4-FFF2-40B4-BE49-F238E27FC236}">
                <a16:creationId xmlns:a16="http://schemas.microsoft.com/office/drawing/2014/main" id="{D5ACA840-E06A-EE72-93A2-A689FC0B5BAA}"/>
              </a:ext>
              <a:ext uri="{C183D7F6-B498-43B3-948B-1728B52AA6E4}">
                <adec:decorative xmlns:adec="http://schemas.microsoft.com/office/drawing/2017/decorative" val="0"/>
              </a:ext>
            </a:extLst>
          </p:cNvPr>
          <p:cNvSpPr/>
          <p:nvPr/>
        </p:nvSpPr>
        <p:spPr>
          <a:xfrm>
            <a:off x="1237265" y="3660951"/>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
        <p:nvSpPr>
          <p:cNvPr id="45" name="Text Placeholder 44">
            <a:extLst>
              <a:ext uri="{FF2B5EF4-FFF2-40B4-BE49-F238E27FC236}">
                <a16:creationId xmlns:a16="http://schemas.microsoft.com/office/drawing/2014/main" id="{3CEB5446-6445-1B7A-1DC6-2C4A59DFFE62}"/>
              </a:ext>
            </a:extLst>
          </p:cNvPr>
          <p:cNvSpPr>
            <a:spLocks noGrp="1"/>
          </p:cNvSpPr>
          <p:nvPr>
            <p:ph type="body" sz="quarter" idx="20"/>
          </p:nvPr>
        </p:nvSpPr>
        <p:spPr>
          <a:xfrm>
            <a:off x="1235075" y="4752142"/>
            <a:ext cx="8778782" cy="246221"/>
          </a:xfrm>
        </p:spPr>
        <p:txBody>
          <a:bodyPr>
            <a:noAutofit/>
          </a:bodyPr>
          <a:lstStyle/>
          <a:p>
            <a:r>
              <a:rPr lang="en-US" sz="1600" dirty="0"/>
              <a:t>Which method is used to split the data across folders when saving a </a:t>
            </a:r>
            <a:r>
              <a:rPr lang="en-US" sz="1600" dirty="0" err="1"/>
              <a:t>dataframe</a:t>
            </a:r>
            <a:r>
              <a:rPr lang="en-US" sz="1600" dirty="0"/>
              <a:t>?</a:t>
            </a:r>
          </a:p>
        </p:txBody>
      </p:sp>
      <p:sp>
        <p:nvSpPr>
          <p:cNvPr id="46" name="Text Placeholder 45">
            <a:extLst>
              <a:ext uri="{FF2B5EF4-FFF2-40B4-BE49-F238E27FC236}">
                <a16:creationId xmlns:a16="http://schemas.microsoft.com/office/drawing/2014/main" id="{981AACE4-DB09-05E1-5055-E81B2563DDFB}"/>
              </a:ext>
            </a:extLst>
          </p:cNvPr>
          <p:cNvSpPr>
            <a:spLocks noGrp="1"/>
          </p:cNvSpPr>
          <p:nvPr>
            <p:ph type="body" sz="quarter" idx="21"/>
          </p:nvPr>
        </p:nvSpPr>
        <p:spPr>
          <a:xfrm>
            <a:off x="1237265" y="5047842"/>
            <a:ext cx="8775098" cy="215444"/>
          </a:xfrm>
        </p:spPr>
        <p:txBody>
          <a:bodyPr vert="horz" wrap="square" lIns="0" tIns="0" rIns="0" bIns="0" rtlCol="0">
            <a:spAutoFit/>
          </a:bodyPr>
          <a:lstStyle/>
          <a:p>
            <a:pPr marL="288925" indent="-288925" defTabSz="932742">
              <a:spcBef>
                <a:spcPts val="300"/>
              </a:spcBef>
              <a:spcAft>
                <a:spcPts val="600"/>
              </a:spcAft>
              <a:buSzTx/>
              <a:buFont typeface="Wingdings" panose="05000000000000000000" pitchFamily="2" charset="2"/>
              <a:buChar char="q"/>
              <a:defRPr/>
            </a:pPr>
            <a:r>
              <a:rPr lang="en-US" sz="1400" dirty="0" err="1">
                <a:solidFill>
                  <a:srgbClr val="171717"/>
                </a:solidFill>
              </a:rPr>
              <a:t>splitBy</a:t>
            </a:r>
            <a:endParaRPr lang="en-US" sz="1400" dirty="0">
              <a:solidFill>
                <a:srgbClr val="171717"/>
              </a:solidFill>
            </a:endParaRPr>
          </a:p>
          <a:p>
            <a:pPr marL="288925" indent="-288925" defTabSz="932742">
              <a:spcBef>
                <a:spcPts val="300"/>
              </a:spcBef>
              <a:spcAft>
                <a:spcPts val="600"/>
              </a:spcAft>
              <a:buSzTx/>
              <a:buFont typeface="Wingdings" panose="05000000000000000000" pitchFamily="2" charset="2"/>
              <a:buChar char="q"/>
              <a:defRPr/>
            </a:pPr>
            <a:r>
              <a:rPr lang="en-US" sz="1400" dirty="0" err="1">
                <a:solidFill>
                  <a:srgbClr val="171717"/>
                </a:solidFill>
              </a:rPr>
              <a:t>distributeBy</a:t>
            </a:r>
            <a:endParaRPr lang="en-US" sz="1400" dirty="0">
              <a:solidFill>
                <a:srgbClr val="171717"/>
              </a:solidFill>
            </a:endParaRPr>
          </a:p>
          <a:p>
            <a:pPr marL="288925" indent="-288925" defTabSz="932742">
              <a:spcBef>
                <a:spcPts val="300"/>
              </a:spcBef>
              <a:spcAft>
                <a:spcPts val="600"/>
              </a:spcAft>
              <a:buSzTx/>
              <a:buFont typeface="Wingdings" panose="05000000000000000000" pitchFamily="2" charset="2"/>
              <a:buChar char="q"/>
              <a:defRPr/>
            </a:pPr>
            <a:r>
              <a:rPr lang="en-US" sz="1400" dirty="0" err="1">
                <a:solidFill>
                  <a:srgbClr val="171717"/>
                </a:solidFill>
              </a:rPr>
              <a:t>partitionBy</a:t>
            </a:r>
            <a:endParaRPr lang="en-US" sz="1400" dirty="0">
              <a:solidFill>
                <a:srgbClr val="171717"/>
              </a:solidFill>
            </a:endParaRPr>
          </a:p>
        </p:txBody>
      </p:sp>
      <p:sp>
        <p:nvSpPr>
          <p:cNvPr id="51" name="Graphic 26" descr="Checkmark">
            <a:extLst>
              <a:ext uri="{FF2B5EF4-FFF2-40B4-BE49-F238E27FC236}">
                <a16:creationId xmlns:a16="http://schemas.microsoft.com/office/drawing/2014/main" id="{1722A58E-9815-CD97-4F38-B608B1BAAEA2}"/>
              </a:ext>
              <a:ext uri="{C183D7F6-B498-43B3-948B-1728B52AA6E4}">
                <adec:decorative xmlns:adec="http://schemas.microsoft.com/office/drawing/2017/decorative" val="0"/>
              </a:ext>
            </a:extLst>
          </p:cNvPr>
          <p:cNvSpPr/>
          <p:nvPr/>
        </p:nvSpPr>
        <p:spPr>
          <a:xfrm>
            <a:off x="1237265" y="5710628"/>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
        <p:nvSpPr>
          <p:cNvPr id="52" name="Oval 51">
            <a:extLst>
              <a:ext uri="{FF2B5EF4-FFF2-40B4-BE49-F238E27FC236}">
                <a16:creationId xmlns:a16="http://schemas.microsoft.com/office/drawing/2014/main" id="{2523E429-1FCB-0101-AA9F-258EF239EE67}"/>
              </a:ext>
              <a:ext uri="{C183D7F6-B498-43B3-948B-1728B52AA6E4}">
                <adec:decorative xmlns:adec="http://schemas.microsoft.com/office/drawing/2017/decorative" val="1"/>
              </a:ext>
            </a:extLst>
          </p:cNvPr>
          <p:cNvSpPr>
            <a:spLocks/>
          </p:cNvSpPr>
          <p:nvPr/>
        </p:nvSpPr>
        <p:spPr bwMode="auto">
          <a:xfrm>
            <a:off x="749723" y="1515806"/>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1</a:t>
            </a:r>
            <a:endParaRPr lang="en-IN" sz="1800" b="1" dirty="0">
              <a:solidFill>
                <a:schemeClr val="tx1"/>
              </a:solidFill>
            </a:endParaRPr>
          </a:p>
        </p:txBody>
      </p:sp>
      <p:sp>
        <p:nvSpPr>
          <p:cNvPr id="53" name="Oval 52">
            <a:extLst>
              <a:ext uri="{FF2B5EF4-FFF2-40B4-BE49-F238E27FC236}">
                <a16:creationId xmlns:a16="http://schemas.microsoft.com/office/drawing/2014/main" id="{D02FAFC3-8CBA-D8AA-DAFF-974938897185}"/>
              </a:ext>
              <a:ext uri="{C183D7F6-B498-43B3-948B-1728B52AA6E4}">
                <adec:decorative xmlns:adec="http://schemas.microsoft.com/office/drawing/2017/decorative" val="1"/>
              </a:ext>
            </a:extLst>
          </p:cNvPr>
          <p:cNvSpPr/>
          <p:nvPr/>
        </p:nvSpPr>
        <p:spPr bwMode="auto">
          <a:xfrm>
            <a:off x="749723" y="3179050"/>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2</a:t>
            </a:r>
            <a:endParaRPr lang="en-IN" sz="1800" b="1" dirty="0">
              <a:solidFill>
                <a:schemeClr val="tx1"/>
              </a:solidFill>
            </a:endParaRPr>
          </a:p>
        </p:txBody>
      </p:sp>
      <p:sp>
        <p:nvSpPr>
          <p:cNvPr id="54" name="Oval 53">
            <a:extLst>
              <a:ext uri="{FF2B5EF4-FFF2-40B4-BE49-F238E27FC236}">
                <a16:creationId xmlns:a16="http://schemas.microsoft.com/office/drawing/2014/main" id="{CC3862C4-DFDA-B5FC-EB3E-3D5F271D6DFC}"/>
              </a:ext>
              <a:ext uri="{C183D7F6-B498-43B3-948B-1728B52AA6E4}">
                <adec:decorative xmlns:adec="http://schemas.microsoft.com/office/drawing/2017/decorative" val="1"/>
              </a:ext>
            </a:extLst>
          </p:cNvPr>
          <p:cNvSpPr/>
          <p:nvPr/>
        </p:nvSpPr>
        <p:spPr bwMode="auto">
          <a:xfrm>
            <a:off x="749723" y="4715696"/>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3</a:t>
            </a:r>
            <a:endParaRPr lang="en-IN" sz="1800" b="1" dirty="0">
              <a:solidFill>
                <a:schemeClr val="tx1"/>
              </a:solidFill>
            </a:endParaRPr>
          </a:p>
        </p:txBody>
      </p:sp>
    </p:spTree>
    <p:extLst>
      <p:ext uri="{BB962C8B-B14F-4D97-AF65-F5344CB8AC3E}">
        <p14:creationId xmlns:p14="http://schemas.microsoft.com/office/powerpoint/2010/main" val="953073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5FF4EC-645C-1ED1-D5A8-43C81F9FE47C}"/>
              </a:ext>
            </a:extLst>
          </p:cNvPr>
          <p:cNvSpPr>
            <a:spLocks noGrp="1"/>
          </p:cNvSpPr>
          <p:nvPr>
            <p:ph type="title"/>
          </p:nvPr>
        </p:nvSpPr>
        <p:spPr/>
        <p:txBody>
          <a:bodyPr>
            <a:noAutofit/>
          </a:bodyPr>
          <a:lstStyle/>
          <a:p>
            <a:r>
              <a:rPr lang="en-IN" dirty="0"/>
              <a:t>Recap</a:t>
            </a:r>
          </a:p>
        </p:txBody>
      </p:sp>
      <p:sp>
        <p:nvSpPr>
          <p:cNvPr id="12" name="TextBox 11">
            <a:extLst>
              <a:ext uri="{FF2B5EF4-FFF2-40B4-BE49-F238E27FC236}">
                <a16:creationId xmlns:a16="http://schemas.microsoft.com/office/drawing/2014/main" id="{57905DC2-1CA2-23F6-1A18-6FB6930F2857}"/>
              </a:ext>
            </a:extLst>
          </p:cNvPr>
          <p:cNvSpPr txBox="1"/>
          <p:nvPr/>
        </p:nvSpPr>
        <p:spPr>
          <a:xfrm>
            <a:off x="588262" y="1247804"/>
            <a:ext cx="11031840" cy="430887"/>
          </a:xfrm>
          <a:prstGeom prst="rect">
            <a:avLst/>
          </a:prstGeom>
          <a:noFill/>
        </p:spPr>
        <p:txBody>
          <a:bodyPr wrap="square" lIns="0" tIns="45720" rIns="91440" bIns="45720" anchor="t">
            <a:spAutoFit/>
          </a:bodyPr>
          <a:lstStyle/>
          <a:p>
            <a:r>
              <a:rPr lang="en-US" sz="2200" dirty="0">
                <a:solidFill>
                  <a:schemeClr val="accent2"/>
                </a:solidFill>
                <a:latin typeface="+mj-lt"/>
                <a:cs typeface="Segoe UI Semibold" panose="020B0502040204020203" pitchFamily="34" charset="0"/>
              </a:rPr>
              <a:t>In this section, we covered:</a:t>
            </a:r>
          </a:p>
        </p:txBody>
      </p:sp>
      <p:sp>
        <p:nvSpPr>
          <p:cNvPr id="13" name="Rounded Rectangle 3_1">
            <a:extLst>
              <a:ext uri="{FF2B5EF4-FFF2-40B4-BE49-F238E27FC236}">
                <a16:creationId xmlns:a16="http://schemas.microsoft.com/office/drawing/2014/main" id="{60C0B429-9530-2BF9-1342-005317DEA8AA}"/>
              </a:ext>
              <a:ext uri="{C183D7F6-B498-43B3-948B-1728B52AA6E4}">
                <adec:decorative xmlns:adec="http://schemas.microsoft.com/office/drawing/2017/decorative" val="1"/>
              </a:ext>
            </a:extLst>
          </p:cNvPr>
          <p:cNvSpPr/>
          <p:nvPr/>
        </p:nvSpPr>
        <p:spPr>
          <a:xfrm>
            <a:off x="855320" y="1970161"/>
            <a:ext cx="10083190" cy="319619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lang="en-US" sz="1800" dirty="0">
              <a:solidFill>
                <a:schemeClr val="tx1"/>
              </a:solidFill>
              <a:cs typeface="Segoe UI" panose="020B0502040204020203" pitchFamily="34" charset="0"/>
            </a:endParaRPr>
          </a:p>
        </p:txBody>
      </p:sp>
      <p:sp>
        <p:nvSpPr>
          <p:cNvPr id="2" name="TextBox 1">
            <a:extLst>
              <a:ext uri="{FF2B5EF4-FFF2-40B4-BE49-F238E27FC236}">
                <a16:creationId xmlns:a16="http://schemas.microsoft.com/office/drawing/2014/main" id="{758BBE53-F640-74B8-96AE-73A89044F1F0}"/>
              </a:ext>
            </a:extLst>
          </p:cNvPr>
          <p:cNvSpPr txBox="1"/>
          <p:nvPr/>
        </p:nvSpPr>
        <p:spPr>
          <a:xfrm>
            <a:off x="1136118" y="2149366"/>
            <a:ext cx="9432822" cy="2908489"/>
          </a:xfrm>
          <a:prstGeom prst="rect">
            <a:avLst/>
          </a:prstGeom>
          <a:noFill/>
        </p:spPr>
        <p:txBody>
          <a:bodyPr wrap="square" lIns="0" tIns="0" rIns="0" bIns="0" rtlCol="0">
            <a:spAutoFit/>
          </a:bodyPr>
          <a:lstStyle/>
          <a:p>
            <a:pPr marL="283464" indent="-283464" algn="l" rtl="0" eaLnBrk="1" latinLnBrk="0" hangingPunct="1">
              <a:spcBef>
                <a:spcPts val="0"/>
              </a:spcBef>
              <a:spcAft>
                <a:spcPts val="1800"/>
              </a:spcAft>
              <a:buClrTx/>
              <a:buSzPts val="2400"/>
              <a:buFont typeface="Arial" panose="020B0604020202020204" pitchFamily="34" charset="0"/>
              <a:buChar char="•"/>
            </a:pPr>
            <a:r>
              <a:rPr lang="en-US" sz="2400" kern="1200" dirty="0">
                <a:solidFill>
                  <a:srgbClr val="000000"/>
                </a:solidFill>
                <a:effectLst/>
                <a:ea typeface="+mn-ea"/>
                <a:cs typeface="+mn-cs"/>
              </a:rPr>
              <a:t>Explored how Apache Spark is integrated in Fabric.</a:t>
            </a:r>
          </a:p>
          <a:p>
            <a:pPr marL="283464" indent="-283464" algn="l" rtl="0" eaLnBrk="1" latinLnBrk="0" hangingPunct="1">
              <a:spcBef>
                <a:spcPts val="0"/>
              </a:spcBef>
              <a:spcAft>
                <a:spcPts val="1800"/>
              </a:spcAft>
              <a:buClrTx/>
              <a:buSzPts val="2400"/>
              <a:buFont typeface="Arial" panose="020B0604020202020204" pitchFamily="34" charset="0"/>
              <a:buChar char="•"/>
            </a:pPr>
            <a:r>
              <a:rPr lang="en-US" sz="2400" dirty="0">
                <a:solidFill>
                  <a:srgbClr val="000000"/>
                </a:solidFill>
              </a:rPr>
              <a:t>Used Spark in a </a:t>
            </a:r>
            <a:r>
              <a:rPr lang="en-US" sz="2400" kern="1200" dirty="0">
                <a:solidFill>
                  <a:srgbClr val="000000"/>
                </a:solidFill>
                <a:effectLst/>
                <a:ea typeface="+mn-ea"/>
                <a:cs typeface="+mn-cs"/>
              </a:rPr>
              <a:t>Fabric notebook to ingest, transform, and load data into a lakehouse.</a:t>
            </a:r>
          </a:p>
          <a:p>
            <a:pPr marL="283464" indent="-283464" algn="l" rtl="0" eaLnBrk="1" latinLnBrk="0" hangingPunct="1">
              <a:spcBef>
                <a:spcPts val="0"/>
              </a:spcBef>
              <a:spcAft>
                <a:spcPts val="1800"/>
              </a:spcAft>
              <a:buClrTx/>
              <a:buSzPts val="2400"/>
              <a:buFont typeface="Arial" panose="020B0604020202020204" pitchFamily="34" charset="0"/>
              <a:buChar char="•"/>
            </a:pPr>
            <a:r>
              <a:rPr lang="en-US" sz="2400" kern="1200" dirty="0">
                <a:solidFill>
                  <a:srgbClr val="000000"/>
                </a:solidFill>
                <a:effectLst/>
                <a:ea typeface="+mn-ea"/>
                <a:cs typeface="+mn-cs"/>
              </a:rPr>
              <a:t>Worked with and visualized data using </a:t>
            </a:r>
            <a:r>
              <a:rPr lang="en-US" sz="2400" kern="1200" dirty="0" err="1">
                <a:solidFill>
                  <a:srgbClr val="000000"/>
                </a:solidFill>
                <a:effectLst/>
                <a:ea typeface="+mn-ea"/>
                <a:cs typeface="+mn-cs"/>
              </a:rPr>
              <a:t>PySpark</a:t>
            </a:r>
            <a:r>
              <a:rPr lang="en-US" sz="2400" kern="1200" dirty="0">
                <a:solidFill>
                  <a:srgbClr val="000000"/>
                </a:solidFill>
                <a:effectLst/>
                <a:ea typeface="+mn-ea"/>
                <a:cs typeface="+mn-cs"/>
              </a:rPr>
              <a:t> and Spark SQL.</a:t>
            </a:r>
            <a:endParaRPr lang="en-US" sz="2400" dirty="0">
              <a:effectLst/>
            </a:endParaRPr>
          </a:p>
          <a:p>
            <a:pPr marL="285750" indent="-285750" algn="l">
              <a:buFont typeface="Arial" panose="020B0604020202020204" pitchFamily="34" charset="0"/>
              <a:buChar char="•"/>
            </a:pPr>
            <a:endParaRPr lang="en-US" sz="2400" dirty="0"/>
          </a:p>
          <a:p>
            <a:pPr marL="285750" indent="-285750" algn="l">
              <a:buFont typeface="Arial" panose="020B0604020202020204" pitchFamily="34" charset="0"/>
              <a:buChar char="•"/>
            </a:pPr>
            <a:endParaRPr lang="en-US" sz="2400" dirty="0"/>
          </a:p>
        </p:txBody>
      </p:sp>
    </p:spTree>
    <p:extLst>
      <p:ext uri="{BB962C8B-B14F-4D97-AF65-F5344CB8AC3E}">
        <p14:creationId xmlns:p14="http://schemas.microsoft.com/office/powerpoint/2010/main" val="25881912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F348F05E-82B2-EEC6-1400-B2CC64B0FDCB}"/>
              </a:ext>
            </a:extLst>
          </p:cNvPr>
          <p:cNvSpPr>
            <a:spLocks noGrp="1"/>
          </p:cNvSpPr>
          <p:nvPr>
            <p:ph type="title"/>
          </p:nvPr>
        </p:nvSpPr>
        <p:spPr/>
        <p:txBody>
          <a:bodyPr/>
          <a:lstStyle/>
          <a:p>
            <a:r>
              <a:rPr lang="en-US" sz="3200" dirty="0"/>
              <a:t>Data teams and Fabric</a:t>
            </a:r>
          </a:p>
        </p:txBody>
      </p:sp>
      <p:sp>
        <p:nvSpPr>
          <p:cNvPr id="29" name="TextBox 28">
            <a:extLst>
              <a:ext uri="{FF2B5EF4-FFF2-40B4-BE49-F238E27FC236}">
                <a16:creationId xmlns:a16="http://schemas.microsoft.com/office/drawing/2014/main" id="{5C15B2E4-5347-B93D-E493-7A3AEE8F1468}"/>
              </a:ext>
            </a:extLst>
          </p:cNvPr>
          <p:cNvSpPr txBox="1"/>
          <p:nvPr/>
        </p:nvSpPr>
        <p:spPr>
          <a:xfrm>
            <a:off x="588262" y="1306218"/>
            <a:ext cx="11011600" cy="677108"/>
          </a:xfrm>
          <a:prstGeom prst="rect">
            <a:avLst/>
          </a:prstGeom>
          <a:noFill/>
        </p:spPr>
        <p:txBody>
          <a:bodyPr wrap="square" lIns="0" tIns="0" rIns="0" bIns="0">
            <a:spAutoFit/>
          </a:bodyPr>
          <a:lstStyle/>
          <a:p>
            <a:r>
              <a:rPr lang="en-US" sz="2200" dirty="0">
                <a:latin typeface="+mj-lt"/>
              </a:rPr>
              <a:t>Fabric’s unified management and governance make it easier for data professionals to work together.</a:t>
            </a:r>
          </a:p>
        </p:txBody>
      </p:sp>
      <p:grpSp>
        <p:nvGrpSpPr>
          <p:cNvPr id="6" name="Group 5" descr="Icons representing data engineering tools; data factory, data warehouse, data engineering, and real-time analytics.">
            <a:extLst>
              <a:ext uri="{FF2B5EF4-FFF2-40B4-BE49-F238E27FC236}">
                <a16:creationId xmlns:a16="http://schemas.microsoft.com/office/drawing/2014/main" id="{E30A4D35-C64A-C014-7554-61CC16C14FDB}"/>
              </a:ext>
            </a:extLst>
          </p:cNvPr>
          <p:cNvGrpSpPr/>
          <p:nvPr/>
        </p:nvGrpSpPr>
        <p:grpSpPr>
          <a:xfrm>
            <a:off x="562862" y="2209347"/>
            <a:ext cx="1911794" cy="3145291"/>
            <a:chOff x="588262" y="2107747"/>
            <a:chExt cx="1911794" cy="3145291"/>
          </a:xfrm>
        </p:grpSpPr>
        <p:sp>
          <p:nvSpPr>
            <p:cNvPr id="10" name="Rectangle 9">
              <a:extLst>
                <a:ext uri="{FF2B5EF4-FFF2-40B4-BE49-F238E27FC236}">
                  <a16:creationId xmlns:a16="http://schemas.microsoft.com/office/drawing/2014/main" id="{C8446A28-272A-61FC-07CE-73BF4BBEED59}"/>
                </a:ext>
                <a:ext uri="{C183D7F6-B498-43B3-948B-1728B52AA6E4}">
                  <adec:decorative xmlns:adec="http://schemas.microsoft.com/office/drawing/2017/decorative" val="1"/>
                </a:ext>
              </a:extLst>
            </p:cNvPr>
            <p:cNvSpPr/>
            <p:nvPr/>
          </p:nvSpPr>
          <p:spPr bwMode="auto">
            <a:xfrm>
              <a:off x="608600" y="2107747"/>
              <a:ext cx="1891456" cy="3145291"/>
            </a:xfrm>
            <a:prstGeom prst="rect">
              <a:avLst/>
            </a:prstGeom>
            <a:solidFill>
              <a:srgbClr val="FFFFFF"/>
            </a:solidFill>
            <a:ln w="38100">
              <a:noFill/>
            </a:ln>
          </p:spPr>
          <p:txBody>
            <a:bodyPr rot="0" spcFirstLastPara="0" vert="horz" wrap="square" lIns="182880" tIns="146304" rIns="182880" bIns="146304" numCol="1" spcCol="0" rtlCol="0" fromWordArt="0" anchor="ctr" anchorCtr="0" forceAA="0" compatLnSpc="1">
              <a:prstTxWarp prst="textNoShape">
                <a:avLst/>
              </a:prstTxWarp>
              <a:noAutofit/>
            </a:bodyPr>
            <a:lstStyle/>
            <a:p>
              <a:pPr marL="228600" indent="-228600" defTabSz="932742">
                <a:spcBef>
                  <a:spcPts val="600"/>
                </a:spcBef>
                <a:spcAft>
                  <a:spcPts val="600"/>
                </a:spcAft>
                <a:buSzPct val="90000"/>
                <a:buFont typeface="Arial" panose="020B0604020202020204" pitchFamily="34" charset="0"/>
                <a:buChar char="•"/>
              </a:pPr>
              <a:endParaRPr lang="en-US" sz="1400" b="1" err="1"/>
            </a:p>
          </p:txBody>
        </p:sp>
        <p:sp>
          <p:nvSpPr>
            <p:cNvPr id="13" name="Text Placeholder 4">
              <a:extLst>
                <a:ext uri="{FF2B5EF4-FFF2-40B4-BE49-F238E27FC236}">
                  <a16:creationId xmlns:a16="http://schemas.microsoft.com/office/drawing/2014/main" id="{82EC0EDD-9003-228B-5C05-78EE8EA2DF3F}"/>
                </a:ext>
              </a:extLst>
            </p:cNvPr>
            <p:cNvSpPr txBox="1">
              <a:spLocks/>
            </p:cNvSpPr>
            <p:nvPr/>
          </p:nvSpPr>
          <p:spPr>
            <a:xfrm>
              <a:off x="655433" y="2743201"/>
              <a:ext cx="1764792" cy="2434990"/>
            </a:xfrm>
            <a:prstGeom prst="rect">
              <a:avLst/>
            </a:prstGeom>
            <a:solidFill>
              <a:schemeClr val="bg1">
                <a:lumMod val="95000"/>
              </a:schemeClr>
            </a:solidFill>
            <a:ln>
              <a:noFill/>
            </a:ln>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None/>
                <a:defRPr/>
              </a:pPr>
              <a:endParaRPr lang="en-US" sz="800" b="1">
                <a:solidFill>
                  <a:srgbClr val="000000"/>
                </a:solidFill>
                <a:latin typeface="Segoe UI"/>
              </a:endParaRPr>
            </a:p>
            <a:p>
              <a:pPr marL="0" indent="0" defTabSz="914400">
                <a:spcBef>
                  <a:spcPts val="0"/>
                </a:spcBef>
                <a:buSzTx/>
                <a:buNone/>
                <a:defRPr/>
              </a:pPr>
              <a:endParaRPr lang="en-US" sz="800" b="1">
                <a:solidFill>
                  <a:srgbClr val="000000"/>
                </a:solidFill>
                <a:latin typeface="Segoe UI"/>
              </a:endParaRPr>
            </a:p>
            <a:p>
              <a:pPr marL="0" indent="0" defTabSz="914400">
                <a:spcBef>
                  <a:spcPts val="0"/>
                </a:spcBef>
                <a:buSzTx/>
                <a:buNone/>
                <a:defRPr/>
              </a:pPr>
              <a:endParaRPr lang="en-US" sz="800" b="1">
                <a:solidFill>
                  <a:srgbClr val="000000"/>
                </a:solidFill>
                <a:latin typeface="Segoe UI"/>
              </a:endParaRPr>
            </a:p>
            <a:p>
              <a:pPr marL="0" indent="0" defTabSz="914400">
                <a:spcBef>
                  <a:spcPts val="0"/>
                </a:spcBef>
                <a:buSzTx/>
                <a:buNone/>
                <a:defRPr/>
              </a:pPr>
              <a:endParaRPr lang="en-US" sz="800" b="1">
                <a:solidFill>
                  <a:srgbClr val="000000"/>
                </a:solidFill>
                <a:latin typeface="Segoe UI"/>
              </a:endParaRPr>
            </a:p>
          </p:txBody>
        </p:sp>
        <p:sp>
          <p:nvSpPr>
            <p:cNvPr id="11" name="Text Placeholder 6">
              <a:extLst>
                <a:ext uri="{FF2B5EF4-FFF2-40B4-BE49-F238E27FC236}">
                  <a16:creationId xmlns:a16="http://schemas.microsoft.com/office/drawing/2014/main" id="{4F42F080-A3B1-93AF-BC6A-952BE80EA0FD}"/>
                </a:ext>
              </a:extLst>
            </p:cNvPr>
            <p:cNvSpPr txBox="1">
              <a:spLocks/>
            </p:cNvSpPr>
            <p:nvPr/>
          </p:nvSpPr>
          <p:spPr>
            <a:xfrm>
              <a:off x="588262" y="2300870"/>
              <a:ext cx="1874637" cy="276999"/>
            </a:xfrm>
            <a:prstGeom prst="rect">
              <a:avLst/>
            </a:prstGeom>
            <a:ln>
              <a:noFill/>
            </a:ln>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US" sz="1800" dirty="0"/>
                <a:t>Data Engineers</a:t>
              </a:r>
            </a:p>
          </p:txBody>
        </p:sp>
        <p:pic>
          <p:nvPicPr>
            <p:cNvPr id="14" name="Graphic 13">
              <a:extLst>
                <a:ext uri="{FF2B5EF4-FFF2-40B4-BE49-F238E27FC236}">
                  <a16:creationId xmlns:a16="http://schemas.microsoft.com/office/drawing/2014/main" id="{211630A4-DB27-0376-4A37-A64FBA66A37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7960" y="3991713"/>
              <a:ext cx="595478" cy="595478"/>
            </a:xfrm>
            <a:prstGeom prst="rect">
              <a:avLst/>
            </a:prstGeom>
          </p:spPr>
        </p:pic>
        <p:pic>
          <p:nvPicPr>
            <p:cNvPr id="15" name="Graphic 14">
              <a:extLst>
                <a:ext uri="{FF2B5EF4-FFF2-40B4-BE49-F238E27FC236}">
                  <a16:creationId xmlns:a16="http://schemas.microsoft.com/office/drawing/2014/main" id="{4CDC08D2-52BE-23F8-CF75-F62C9B63B23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9539" y="2910152"/>
              <a:ext cx="510410" cy="510410"/>
            </a:xfrm>
            <a:prstGeom prst="rect">
              <a:avLst/>
            </a:prstGeom>
          </p:spPr>
        </p:pic>
        <p:pic>
          <p:nvPicPr>
            <p:cNvPr id="16" name="Graphic 15">
              <a:extLst>
                <a:ext uri="{FF2B5EF4-FFF2-40B4-BE49-F238E27FC236}">
                  <a16:creationId xmlns:a16="http://schemas.microsoft.com/office/drawing/2014/main" id="{414A473D-0B80-F741-B84F-76003B12E16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69717" y="2919473"/>
              <a:ext cx="510410" cy="510410"/>
            </a:xfrm>
            <a:prstGeom prst="rect">
              <a:avLst/>
            </a:prstGeom>
          </p:spPr>
        </p:pic>
        <p:pic>
          <p:nvPicPr>
            <p:cNvPr id="17" name="Graphic 16">
              <a:extLst>
                <a:ext uri="{FF2B5EF4-FFF2-40B4-BE49-F238E27FC236}">
                  <a16:creationId xmlns:a16="http://schemas.microsoft.com/office/drawing/2014/main" id="{1D838BD3-0EF0-5B2B-05EE-750109D375A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9539" y="4034247"/>
              <a:ext cx="510410" cy="510410"/>
            </a:xfrm>
            <a:prstGeom prst="rect">
              <a:avLst/>
            </a:prstGeom>
          </p:spPr>
        </p:pic>
        <p:sp>
          <p:nvSpPr>
            <p:cNvPr id="89" name="TextBox 88">
              <a:extLst>
                <a:ext uri="{FF2B5EF4-FFF2-40B4-BE49-F238E27FC236}">
                  <a16:creationId xmlns:a16="http://schemas.microsoft.com/office/drawing/2014/main" id="{E4E330F5-05EE-280F-D211-2B1ADE6EDB90}"/>
                </a:ext>
                <a:ext uri="{C183D7F6-B498-43B3-948B-1728B52AA6E4}">
                  <adec:decorative xmlns:adec="http://schemas.microsoft.com/office/drawing/2017/decorative" val="1"/>
                </a:ext>
              </a:extLst>
            </p:cNvPr>
            <p:cNvSpPr txBox="1"/>
            <p:nvPr/>
          </p:nvSpPr>
          <p:spPr>
            <a:xfrm>
              <a:off x="707544" y="3528132"/>
              <a:ext cx="914400" cy="184666"/>
            </a:xfrm>
            <a:prstGeom prst="rect">
              <a:avLst/>
            </a:prstGeom>
            <a:noFill/>
            <a:ln>
              <a:noFill/>
            </a:ln>
          </p:spPr>
          <p:txBody>
            <a:bodyPr wrap="square" lIns="0" tIns="0" rIns="0" bIns="0">
              <a:spAutoFit/>
            </a:bodyPr>
            <a:lstStyle/>
            <a:p>
              <a:pPr algn="ctr" defTabSz="914400">
                <a:defRPr/>
              </a:pPr>
              <a:r>
                <a:rPr lang="en-US" sz="1200" kern="0" dirty="0"/>
                <a:t>Data Factory</a:t>
              </a:r>
            </a:p>
          </p:txBody>
        </p:sp>
        <p:sp>
          <p:nvSpPr>
            <p:cNvPr id="90" name="TextBox 89">
              <a:extLst>
                <a:ext uri="{FF2B5EF4-FFF2-40B4-BE49-F238E27FC236}">
                  <a16:creationId xmlns:a16="http://schemas.microsoft.com/office/drawing/2014/main" id="{B72D5AB2-6CF2-6467-A36A-2D848E67BEFA}"/>
                </a:ext>
                <a:ext uri="{C183D7F6-B498-43B3-948B-1728B52AA6E4}">
                  <adec:decorative xmlns:adec="http://schemas.microsoft.com/office/drawing/2017/decorative" val="1"/>
                </a:ext>
              </a:extLst>
            </p:cNvPr>
            <p:cNvSpPr txBox="1"/>
            <p:nvPr/>
          </p:nvSpPr>
          <p:spPr>
            <a:xfrm>
              <a:off x="1548499" y="4634992"/>
              <a:ext cx="914400" cy="369332"/>
            </a:xfrm>
            <a:prstGeom prst="rect">
              <a:avLst/>
            </a:prstGeom>
            <a:noFill/>
            <a:ln>
              <a:noFill/>
            </a:ln>
          </p:spPr>
          <p:txBody>
            <a:bodyPr wrap="square" lIns="0" tIns="0" rIns="0" bIns="0">
              <a:spAutoFit/>
            </a:bodyPr>
            <a:lstStyle/>
            <a:p>
              <a:pPr algn="ctr" defTabSz="914400">
                <a:defRPr/>
              </a:pPr>
              <a:r>
                <a:rPr lang="en-US" sz="1200" kern="0" dirty="0"/>
                <a:t>Real-time intelligence</a:t>
              </a:r>
            </a:p>
          </p:txBody>
        </p:sp>
        <p:sp>
          <p:nvSpPr>
            <p:cNvPr id="91" name="TextBox 90">
              <a:extLst>
                <a:ext uri="{FF2B5EF4-FFF2-40B4-BE49-F238E27FC236}">
                  <a16:creationId xmlns:a16="http://schemas.microsoft.com/office/drawing/2014/main" id="{B83AC844-10DC-EF06-C535-E3D0EB2FE073}"/>
                </a:ext>
                <a:ext uri="{C183D7F6-B498-43B3-948B-1728B52AA6E4}">
                  <adec:decorative xmlns:adec="http://schemas.microsoft.com/office/drawing/2017/decorative" val="1"/>
                </a:ext>
              </a:extLst>
            </p:cNvPr>
            <p:cNvSpPr txBox="1"/>
            <p:nvPr/>
          </p:nvSpPr>
          <p:spPr>
            <a:xfrm>
              <a:off x="1567722" y="3528132"/>
              <a:ext cx="914400" cy="369332"/>
            </a:xfrm>
            <a:prstGeom prst="rect">
              <a:avLst/>
            </a:prstGeom>
            <a:noFill/>
            <a:ln>
              <a:noFill/>
            </a:ln>
          </p:spPr>
          <p:txBody>
            <a:bodyPr wrap="square" lIns="0" tIns="0" rIns="0" bIns="0">
              <a:spAutoFit/>
            </a:bodyPr>
            <a:lstStyle/>
            <a:p>
              <a:pPr algn="ctr" defTabSz="914400">
                <a:defRPr/>
              </a:pPr>
              <a:r>
                <a:rPr lang="en-US" sz="1200" kern="0" dirty="0"/>
                <a:t>Data Warehouse</a:t>
              </a:r>
            </a:p>
          </p:txBody>
        </p:sp>
        <p:sp>
          <p:nvSpPr>
            <p:cNvPr id="92" name="TextBox 91">
              <a:extLst>
                <a:ext uri="{FF2B5EF4-FFF2-40B4-BE49-F238E27FC236}">
                  <a16:creationId xmlns:a16="http://schemas.microsoft.com/office/drawing/2014/main" id="{C56896E8-3B0A-7AC7-B78B-63BDD681F3E0}"/>
                </a:ext>
                <a:ext uri="{C183D7F6-B498-43B3-948B-1728B52AA6E4}">
                  <adec:decorative xmlns:adec="http://schemas.microsoft.com/office/drawing/2017/decorative" val="1"/>
                </a:ext>
              </a:extLst>
            </p:cNvPr>
            <p:cNvSpPr txBox="1"/>
            <p:nvPr/>
          </p:nvSpPr>
          <p:spPr>
            <a:xfrm>
              <a:off x="707544" y="4633324"/>
              <a:ext cx="914400" cy="369332"/>
            </a:xfrm>
            <a:prstGeom prst="rect">
              <a:avLst/>
            </a:prstGeom>
            <a:noFill/>
            <a:ln>
              <a:noFill/>
            </a:ln>
          </p:spPr>
          <p:txBody>
            <a:bodyPr wrap="square" lIns="0" tIns="0" rIns="0" bIns="0">
              <a:spAutoFit/>
            </a:bodyPr>
            <a:lstStyle/>
            <a:p>
              <a:pPr algn="ctr" defTabSz="914400">
                <a:defRPr/>
              </a:pPr>
              <a:r>
                <a:rPr lang="en-US" sz="1200" kern="0" dirty="0"/>
                <a:t>Data Engineering</a:t>
              </a:r>
            </a:p>
          </p:txBody>
        </p:sp>
      </p:grpSp>
      <p:grpSp>
        <p:nvGrpSpPr>
          <p:cNvPr id="4" name="Group 3" descr="Icons representing data analyst tools; data warehouse, real-time analytics, and Power BI.">
            <a:extLst>
              <a:ext uri="{FF2B5EF4-FFF2-40B4-BE49-F238E27FC236}">
                <a16:creationId xmlns:a16="http://schemas.microsoft.com/office/drawing/2014/main" id="{3F00827D-1A26-0FCB-1DDE-9E6EED06195C}"/>
              </a:ext>
            </a:extLst>
          </p:cNvPr>
          <p:cNvGrpSpPr/>
          <p:nvPr/>
        </p:nvGrpSpPr>
        <p:grpSpPr>
          <a:xfrm>
            <a:off x="2779469" y="2217120"/>
            <a:ext cx="2040488" cy="3145291"/>
            <a:chOff x="6111361" y="2107747"/>
            <a:chExt cx="2040488" cy="3145291"/>
          </a:xfrm>
        </p:grpSpPr>
        <p:sp>
          <p:nvSpPr>
            <p:cNvPr id="34" name="Rectangle 33">
              <a:extLst>
                <a:ext uri="{FF2B5EF4-FFF2-40B4-BE49-F238E27FC236}">
                  <a16:creationId xmlns:a16="http://schemas.microsoft.com/office/drawing/2014/main" id="{59E075BB-57E5-1210-0818-DAEF69713C0E}"/>
                </a:ext>
                <a:ext uri="{C183D7F6-B498-43B3-948B-1728B52AA6E4}">
                  <adec:decorative xmlns:adec="http://schemas.microsoft.com/office/drawing/2017/decorative" val="1"/>
                </a:ext>
              </a:extLst>
            </p:cNvPr>
            <p:cNvSpPr/>
            <p:nvPr/>
          </p:nvSpPr>
          <p:spPr bwMode="auto">
            <a:xfrm>
              <a:off x="6157247" y="2107747"/>
              <a:ext cx="1948717" cy="3145291"/>
            </a:xfrm>
            <a:prstGeom prst="rect">
              <a:avLst/>
            </a:prstGeom>
            <a:solidFill>
              <a:srgbClr val="FFFFFF"/>
            </a:solidFill>
            <a:ln w="38100">
              <a:noFill/>
            </a:ln>
          </p:spPr>
          <p:txBody>
            <a:bodyPr rot="0" spcFirstLastPara="0" vert="horz" wrap="square" lIns="182880" tIns="146304" rIns="182880" bIns="146304" numCol="1" spcCol="0" rtlCol="0" fromWordArt="0" anchor="ctr" anchorCtr="0" forceAA="0" compatLnSpc="1">
              <a:prstTxWarp prst="textNoShape">
                <a:avLst/>
              </a:prstTxWarp>
              <a:noAutofit/>
            </a:bodyPr>
            <a:lstStyle/>
            <a:p>
              <a:pPr marL="228600" indent="-228600" defTabSz="932742">
                <a:spcBef>
                  <a:spcPts val="600"/>
                </a:spcBef>
                <a:spcAft>
                  <a:spcPts val="600"/>
                </a:spcAft>
                <a:buSzPct val="90000"/>
                <a:buFont typeface="Arial" panose="020B0604020202020204" pitchFamily="34" charset="0"/>
                <a:buChar char="•"/>
              </a:pPr>
              <a:endParaRPr lang="en-US" sz="1400" b="1" err="1"/>
            </a:p>
          </p:txBody>
        </p:sp>
        <p:sp>
          <p:nvSpPr>
            <p:cNvPr id="35" name="Text Placeholder 4">
              <a:extLst>
                <a:ext uri="{FF2B5EF4-FFF2-40B4-BE49-F238E27FC236}">
                  <a16:creationId xmlns:a16="http://schemas.microsoft.com/office/drawing/2014/main" id="{8F392477-FF24-B770-DEB2-798070918EB6}"/>
                </a:ext>
              </a:extLst>
            </p:cNvPr>
            <p:cNvSpPr txBox="1">
              <a:spLocks/>
            </p:cNvSpPr>
            <p:nvPr/>
          </p:nvSpPr>
          <p:spPr>
            <a:xfrm>
              <a:off x="6224418" y="2734411"/>
              <a:ext cx="1764792" cy="2434990"/>
            </a:xfrm>
            <a:prstGeom prst="rect">
              <a:avLst/>
            </a:prstGeom>
            <a:solidFill>
              <a:schemeClr val="bg1">
                <a:lumMod val="95000"/>
              </a:schemeClr>
            </a:solidFill>
            <a:ln>
              <a:noFill/>
            </a:ln>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None/>
                <a:defRPr/>
              </a:pPr>
              <a:endParaRPr lang="en-US" sz="800" b="1" dirty="0">
                <a:solidFill>
                  <a:srgbClr val="000000"/>
                </a:solidFill>
                <a:latin typeface="Segoe UI"/>
              </a:endParaRPr>
            </a:p>
            <a:p>
              <a:pPr marL="0" indent="0" defTabSz="914400">
                <a:spcBef>
                  <a:spcPts val="0"/>
                </a:spcBef>
                <a:buSzTx/>
                <a:buNone/>
                <a:defRPr/>
              </a:pPr>
              <a:endParaRPr lang="en-US" sz="800" b="1" dirty="0">
                <a:solidFill>
                  <a:srgbClr val="000000"/>
                </a:solidFill>
                <a:latin typeface="Segoe UI"/>
              </a:endParaRPr>
            </a:p>
            <a:p>
              <a:pPr marL="0" indent="0" defTabSz="914400">
                <a:spcBef>
                  <a:spcPts val="0"/>
                </a:spcBef>
                <a:buSzTx/>
                <a:buNone/>
                <a:defRPr/>
              </a:pPr>
              <a:endParaRPr lang="en-US" sz="800" b="1" dirty="0">
                <a:solidFill>
                  <a:srgbClr val="000000"/>
                </a:solidFill>
                <a:latin typeface="Segoe UI"/>
              </a:endParaRPr>
            </a:p>
            <a:p>
              <a:pPr marL="0" indent="0" defTabSz="914400">
                <a:spcBef>
                  <a:spcPts val="0"/>
                </a:spcBef>
                <a:buSzTx/>
                <a:buNone/>
                <a:defRPr/>
              </a:pPr>
              <a:endParaRPr lang="en-US" sz="800" b="1" dirty="0">
                <a:solidFill>
                  <a:srgbClr val="000000"/>
                </a:solidFill>
                <a:latin typeface="Segoe UI"/>
              </a:endParaRPr>
            </a:p>
          </p:txBody>
        </p:sp>
        <p:sp>
          <p:nvSpPr>
            <p:cNvPr id="22" name="Text Placeholder 8">
              <a:extLst>
                <a:ext uri="{FF2B5EF4-FFF2-40B4-BE49-F238E27FC236}">
                  <a16:creationId xmlns:a16="http://schemas.microsoft.com/office/drawing/2014/main" id="{34F1EFB2-FB57-D367-7EED-FDE1AEF89BBD}"/>
                </a:ext>
              </a:extLst>
            </p:cNvPr>
            <p:cNvSpPr txBox="1">
              <a:spLocks/>
            </p:cNvSpPr>
            <p:nvPr/>
          </p:nvSpPr>
          <p:spPr>
            <a:xfrm>
              <a:off x="6111361" y="2295499"/>
              <a:ext cx="2040488" cy="276999"/>
            </a:xfrm>
            <a:prstGeom prst="rect">
              <a:avLst/>
            </a:prstGeom>
            <a:ln>
              <a:noFill/>
            </a:ln>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US" sz="1800" dirty="0"/>
                <a:t>Analytics Engineers</a:t>
              </a:r>
            </a:p>
          </p:txBody>
        </p:sp>
        <p:pic>
          <p:nvPicPr>
            <p:cNvPr id="24" name="Graphic 23">
              <a:extLst>
                <a:ext uri="{FF2B5EF4-FFF2-40B4-BE49-F238E27FC236}">
                  <a16:creationId xmlns:a16="http://schemas.microsoft.com/office/drawing/2014/main" id="{993BD678-A1B6-1AD3-4C96-8269D19F4D61}"/>
                </a:ext>
                <a:ext uri="{C183D7F6-B498-43B3-948B-1728B52AA6E4}">
                  <adec:decorative xmlns:adec="http://schemas.microsoft.com/office/drawing/2017/decorative" val="1"/>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7317328" y="2934783"/>
              <a:ext cx="456964" cy="456964"/>
            </a:xfrm>
            <a:prstGeom prst="rect">
              <a:avLst/>
            </a:prstGeom>
          </p:spPr>
        </p:pic>
        <p:sp>
          <p:nvSpPr>
            <p:cNvPr id="96" name="TextBox 95">
              <a:extLst>
                <a:ext uri="{FF2B5EF4-FFF2-40B4-BE49-F238E27FC236}">
                  <a16:creationId xmlns:a16="http://schemas.microsoft.com/office/drawing/2014/main" id="{FD43BD09-F9E5-C4F8-11AA-4535C381F78B}"/>
                </a:ext>
                <a:ext uri="{C183D7F6-B498-43B3-948B-1728B52AA6E4}">
                  <adec:decorative xmlns:adec="http://schemas.microsoft.com/office/drawing/2017/decorative" val="1"/>
                </a:ext>
              </a:extLst>
            </p:cNvPr>
            <p:cNvSpPr txBox="1"/>
            <p:nvPr/>
          </p:nvSpPr>
          <p:spPr>
            <a:xfrm>
              <a:off x="7225770" y="3520795"/>
              <a:ext cx="640080" cy="184666"/>
            </a:xfrm>
            <a:prstGeom prst="rect">
              <a:avLst/>
            </a:prstGeom>
            <a:noFill/>
            <a:ln>
              <a:noFill/>
            </a:ln>
          </p:spPr>
          <p:txBody>
            <a:bodyPr wrap="square" lIns="0" tIns="0" rIns="0" bIns="0">
              <a:spAutoFit/>
            </a:bodyPr>
            <a:lstStyle/>
            <a:p>
              <a:pPr algn="ctr" defTabSz="914400">
                <a:defRPr/>
              </a:pPr>
              <a:r>
                <a:rPr lang="en-US" sz="1200" kern="0" spc="-30" dirty="0"/>
                <a:t>Power BI </a:t>
              </a:r>
            </a:p>
          </p:txBody>
        </p:sp>
        <p:sp>
          <p:nvSpPr>
            <p:cNvPr id="95" name="TextBox 94">
              <a:extLst>
                <a:ext uri="{FF2B5EF4-FFF2-40B4-BE49-F238E27FC236}">
                  <a16:creationId xmlns:a16="http://schemas.microsoft.com/office/drawing/2014/main" id="{63E62B47-F72E-31E9-828C-57358E8F3B1A}"/>
                </a:ext>
                <a:ext uri="{C183D7F6-B498-43B3-948B-1728B52AA6E4}">
                  <adec:decorative xmlns:adec="http://schemas.microsoft.com/office/drawing/2017/decorative" val="1"/>
                </a:ext>
              </a:extLst>
            </p:cNvPr>
            <p:cNvSpPr txBox="1"/>
            <p:nvPr/>
          </p:nvSpPr>
          <p:spPr>
            <a:xfrm>
              <a:off x="7142524" y="4627219"/>
              <a:ext cx="745322" cy="369332"/>
            </a:xfrm>
            <a:prstGeom prst="rect">
              <a:avLst/>
            </a:prstGeom>
            <a:noFill/>
            <a:ln>
              <a:noFill/>
            </a:ln>
          </p:spPr>
          <p:txBody>
            <a:bodyPr wrap="square" lIns="0" tIns="0" rIns="0" bIns="0">
              <a:spAutoFit/>
            </a:bodyPr>
            <a:lstStyle/>
            <a:p>
              <a:pPr algn="ctr" defTabSz="914400">
                <a:defRPr/>
              </a:pPr>
              <a:r>
                <a:rPr lang="en-US" sz="1200" kern="0" spc="-30" dirty="0"/>
                <a:t>Data Warehouse</a:t>
              </a:r>
            </a:p>
          </p:txBody>
        </p:sp>
        <p:pic>
          <p:nvPicPr>
            <p:cNvPr id="100" name="Graphic 99">
              <a:extLst>
                <a:ext uri="{FF2B5EF4-FFF2-40B4-BE49-F238E27FC236}">
                  <a16:creationId xmlns:a16="http://schemas.microsoft.com/office/drawing/2014/main" id="{DDB2A96D-006F-739B-EFFF-329F6A6D2C2E}"/>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259980" y="4023715"/>
              <a:ext cx="510410" cy="510410"/>
            </a:xfrm>
            <a:prstGeom prst="rect">
              <a:avLst/>
            </a:prstGeom>
          </p:spPr>
        </p:pic>
      </p:grpSp>
      <p:grpSp>
        <p:nvGrpSpPr>
          <p:cNvPr id="5" name="Group 4" descr="Icons representing data science and Azure ML.">
            <a:extLst>
              <a:ext uri="{FF2B5EF4-FFF2-40B4-BE49-F238E27FC236}">
                <a16:creationId xmlns:a16="http://schemas.microsoft.com/office/drawing/2014/main" id="{F7F557FC-AF1F-CC36-EC6A-37553E2510D0}"/>
              </a:ext>
            </a:extLst>
          </p:cNvPr>
          <p:cNvGrpSpPr/>
          <p:nvPr/>
        </p:nvGrpSpPr>
        <p:grpSpPr>
          <a:xfrm>
            <a:off x="5124770" y="2241752"/>
            <a:ext cx="1913521" cy="3145291"/>
            <a:chOff x="3372754" y="2107747"/>
            <a:chExt cx="1913521" cy="3145291"/>
          </a:xfrm>
        </p:grpSpPr>
        <p:sp>
          <p:nvSpPr>
            <p:cNvPr id="31" name="Rectangle 30">
              <a:extLst>
                <a:ext uri="{FF2B5EF4-FFF2-40B4-BE49-F238E27FC236}">
                  <a16:creationId xmlns:a16="http://schemas.microsoft.com/office/drawing/2014/main" id="{A89A99AA-16BE-F96F-6B86-9A2F0C30889C}"/>
                </a:ext>
                <a:ext uri="{C183D7F6-B498-43B3-948B-1728B52AA6E4}">
                  <adec:decorative xmlns:adec="http://schemas.microsoft.com/office/drawing/2017/decorative" val="1"/>
                </a:ext>
              </a:extLst>
            </p:cNvPr>
            <p:cNvSpPr/>
            <p:nvPr/>
          </p:nvSpPr>
          <p:spPr bwMode="auto">
            <a:xfrm>
              <a:off x="3372754" y="2107747"/>
              <a:ext cx="1913521" cy="3145291"/>
            </a:xfrm>
            <a:prstGeom prst="rect">
              <a:avLst/>
            </a:prstGeom>
            <a:solidFill>
              <a:srgbClr val="FFFFFF"/>
            </a:solidFill>
            <a:ln w="38100">
              <a:noFill/>
            </a:ln>
          </p:spPr>
          <p:txBody>
            <a:bodyPr rot="0" spcFirstLastPara="0" vert="horz" wrap="square" lIns="182880" tIns="146304" rIns="182880" bIns="146304" numCol="1" spcCol="0" rtlCol="0" fromWordArt="0" anchor="ctr" anchorCtr="0" forceAA="0" compatLnSpc="1">
              <a:prstTxWarp prst="textNoShape">
                <a:avLst/>
              </a:prstTxWarp>
              <a:noAutofit/>
            </a:bodyPr>
            <a:lstStyle/>
            <a:p>
              <a:pPr marL="228600" indent="-228600" defTabSz="932742">
                <a:spcBef>
                  <a:spcPts val="600"/>
                </a:spcBef>
                <a:spcAft>
                  <a:spcPts val="600"/>
                </a:spcAft>
                <a:buSzPct val="90000"/>
                <a:buFont typeface="Arial" panose="020B0604020202020204" pitchFamily="34" charset="0"/>
                <a:buChar char="•"/>
              </a:pPr>
              <a:endParaRPr lang="en-US" sz="1400" b="1" err="1"/>
            </a:p>
          </p:txBody>
        </p:sp>
        <p:sp>
          <p:nvSpPr>
            <p:cNvPr id="32" name="Text Placeholder 4">
              <a:extLst>
                <a:ext uri="{FF2B5EF4-FFF2-40B4-BE49-F238E27FC236}">
                  <a16:creationId xmlns:a16="http://schemas.microsoft.com/office/drawing/2014/main" id="{B2FF7EEC-83A3-FCAA-A4B3-12B05706D03B}"/>
                </a:ext>
              </a:extLst>
            </p:cNvPr>
            <p:cNvSpPr txBox="1">
              <a:spLocks/>
            </p:cNvSpPr>
            <p:nvPr/>
          </p:nvSpPr>
          <p:spPr>
            <a:xfrm>
              <a:off x="3459650" y="2709779"/>
              <a:ext cx="1764792" cy="2434990"/>
            </a:xfrm>
            <a:prstGeom prst="rect">
              <a:avLst/>
            </a:prstGeom>
            <a:solidFill>
              <a:schemeClr val="bg1">
                <a:lumMod val="95000"/>
              </a:schemeClr>
            </a:solidFill>
            <a:ln>
              <a:noFill/>
            </a:ln>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None/>
                <a:defRPr/>
              </a:pPr>
              <a:endParaRPr lang="en-US" sz="800" b="1" dirty="0">
                <a:solidFill>
                  <a:srgbClr val="000000"/>
                </a:solidFill>
                <a:latin typeface="Segoe UI"/>
              </a:endParaRPr>
            </a:p>
            <a:p>
              <a:pPr marL="0" indent="0" defTabSz="914400">
                <a:spcBef>
                  <a:spcPts val="0"/>
                </a:spcBef>
                <a:buSzTx/>
                <a:buNone/>
                <a:defRPr/>
              </a:pPr>
              <a:endParaRPr lang="en-US" sz="800" b="1" dirty="0">
                <a:solidFill>
                  <a:srgbClr val="000000"/>
                </a:solidFill>
                <a:latin typeface="Segoe UI"/>
              </a:endParaRPr>
            </a:p>
            <a:p>
              <a:pPr marL="0" indent="0" defTabSz="914400">
                <a:spcBef>
                  <a:spcPts val="0"/>
                </a:spcBef>
                <a:buSzTx/>
                <a:buNone/>
                <a:defRPr/>
              </a:pPr>
              <a:endParaRPr lang="en-US" sz="800" b="1" dirty="0">
                <a:solidFill>
                  <a:srgbClr val="000000"/>
                </a:solidFill>
                <a:latin typeface="Segoe UI"/>
              </a:endParaRPr>
            </a:p>
            <a:p>
              <a:pPr marL="0" indent="0" defTabSz="914400">
                <a:spcBef>
                  <a:spcPts val="0"/>
                </a:spcBef>
                <a:buSzTx/>
                <a:buNone/>
                <a:defRPr/>
              </a:pPr>
              <a:endParaRPr lang="en-US" sz="800" b="1" dirty="0">
                <a:solidFill>
                  <a:srgbClr val="000000"/>
                </a:solidFill>
                <a:latin typeface="Segoe UI"/>
              </a:endParaRPr>
            </a:p>
          </p:txBody>
        </p:sp>
        <p:sp>
          <p:nvSpPr>
            <p:cNvPr id="18" name="Text Placeholder 7">
              <a:extLst>
                <a:ext uri="{FF2B5EF4-FFF2-40B4-BE49-F238E27FC236}">
                  <a16:creationId xmlns:a16="http://schemas.microsoft.com/office/drawing/2014/main" id="{0E00DD98-3A4B-9C9B-6148-1FC5A68C9455}"/>
                </a:ext>
              </a:extLst>
            </p:cNvPr>
            <p:cNvSpPr txBox="1">
              <a:spLocks/>
            </p:cNvSpPr>
            <p:nvPr/>
          </p:nvSpPr>
          <p:spPr>
            <a:xfrm>
              <a:off x="3372754" y="2270867"/>
              <a:ext cx="1831963" cy="276999"/>
            </a:xfrm>
            <a:prstGeom prst="rect">
              <a:avLst/>
            </a:prstGeom>
            <a:ln>
              <a:noFill/>
            </a:ln>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US" sz="1800" dirty="0"/>
                <a:t>Data Scientists</a:t>
              </a:r>
            </a:p>
          </p:txBody>
        </p:sp>
        <p:pic>
          <p:nvPicPr>
            <p:cNvPr id="20" name="Picture 4">
              <a:extLst>
                <a:ext uri="{FF2B5EF4-FFF2-40B4-BE49-F238E27FC236}">
                  <a16:creationId xmlns:a16="http://schemas.microsoft.com/office/drawing/2014/main" id="{A54E00E1-098D-A4F0-DA1B-156F0FBE7FE5}"/>
                </a:ext>
                <a:ext uri="{C183D7F6-B498-43B3-948B-1728B52AA6E4}">
                  <adec:decorative xmlns:adec="http://schemas.microsoft.com/office/drawing/2017/decorative" val="1"/>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a:stretch/>
          </p:blipFill>
          <p:spPr bwMode="auto">
            <a:xfrm>
              <a:off x="4504595" y="3574070"/>
              <a:ext cx="410210" cy="44138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1" name="Graphic 20">
              <a:extLst>
                <a:ext uri="{FF2B5EF4-FFF2-40B4-BE49-F238E27FC236}">
                  <a16:creationId xmlns:a16="http://schemas.microsoft.com/office/drawing/2014/main" id="{2734DD4A-3115-90B7-9276-D29821A7B8B4}"/>
                </a:ext>
                <a:ext uri="{C183D7F6-B498-43B3-948B-1728B52AA6E4}">
                  <adec:decorative xmlns:adec="http://schemas.microsoft.com/office/drawing/2017/decorative" val="1"/>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675632" y="3540747"/>
              <a:ext cx="507742" cy="507742"/>
            </a:xfrm>
            <a:prstGeom prst="rect">
              <a:avLst/>
            </a:prstGeom>
          </p:spPr>
        </p:pic>
        <p:sp>
          <p:nvSpPr>
            <p:cNvPr id="98" name="TextBox 97">
              <a:extLst>
                <a:ext uri="{FF2B5EF4-FFF2-40B4-BE49-F238E27FC236}">
                  <a16:creationId xmlns:a16="http://schemas.microsoft.com/office/drawing/2014/main" id="{6E33E523-830C-AF79-7E72-44C1F6B45D9B}"/>
                </a:ext>
                <a:ext uri="{C183D7F6-B498-43B3-948B-1728B52AA6E4}">
                  <adec:decorative xmlns:adec="http://schemas.microsoft.com/office/drawing/2017/decorative" val="1"/>
                </a:ext>
              </a:extLst>
            </p:cNvPr>
            <p:cNvSpPr txBox="1"/>
            <p:nvPr/>
          </p:nvSpPr>
          <p:spPr>
            <a:xfrm>
              <a:off x="3501520" y="4123028"/>
              <a:ext cx="855966" cy="184666"/>
            </a:xfrm>
            <a:prstGeom prst="rect">
              <a:avLst/>
            </a:prstGeom>
            <a:noFill/>
            <a:ln>
              <a:noFill/>
            </a:ln>
          </p:spPr>
          <p:txBody>
            <a:bodyPr wrap="square" lIns="0" tIns="0" rIns="0" bIns="0">
              <a:spAutoFit/>
            </a:bodyPr>
            <a:lstStyle/>
            <a:p>
              <a:pPr algn="ctr" defTabSz="914400">
                <a:defRPr/>
              </a:pPr>
              <a:r>
                <a:rPr lang="en-US" sz="1200" kern="0" spc="-30" dirty="0"/>
                <a:t>Data Science</a:t>
              </a:r>
            </a:p>
          </p:txBody>
        </p:sp>
        <p:sp>
          <p:nvSpPr>
            <p:cNvPr id="99" name="TextBox 98">
              <a:extLst>
                <a:ext uri="{FF2B5EF4-FFF2-40B4-BE49-F238E27FC236}">
                  <a16:creationId xmlns:a16="http://schemas.microsoft.com/office/drawing/2014/main" id="{26666501-A5C0-5ED1-64EC-F5AF7EAADE7F}"/>
                </a:ext>
                <a:ext uri="{C183D7F6-B498-43B3-948B-1728B52AA6E4}">
                  <adec:decorative xmlns:adec="http://schemas.microsoft.com/office/drawing/2017/decorative" val="1"/>
                </a:ext>
              </a:extLst>
            </p:cNvPr>
            <p:cNvSpPr txBox="1"/>
            <p:nvPr/>
          </p:nvSpPr>
          <p:spPr>
            <a:xfrm>
              <a:off x="4343940" y="4123028"/>
              <a:ext cx="731520" cy="184666"/>
            </a:xfrm>
            <a:prstGeom prst="rect">
              <a:avLst/>
            </a:prstGeom>
            <a:noFill/>
            <a:ln>
              <a:noFill/>
            </a:ln>
          </p:spPr>
          <p:txBody>
            <a:bodyPr wrap="square" lIns="0" tIns="0" rIns="0" bIns="0">
              <a:spAutoFit/>
            </a:bodyPr>
            <a:lstStyle/>
            <a:p>
              <a:pPr algn="ctr" defTabSz="914400">
                <a:defRPr/>
              </a:pPr>
              <a:r>
                <a:rPr lang="en-US" sz="1200" kern="0" spc="-30" dirty="0"/>
                <a:t>Azure ML</a:t>
              </a:r>
            </a:p>
          </p:txBody>
        </p:sp>
      </p:grpSp>
      <p:grpSp>
        <p:nvGrpSpPr>
          <p:cNvPr id="7" name="Group 6" descr="Icons representing data science and Azure ML.">
            <a:extLst>
              <a:ext uri="{FF2B5EF4-FFF2-40B4-BE49-F238E27FC236}">
                <a16:creationId xmlns:a16="http://schemas.microsoft.com/office/drawing/2014/main" id="{2D598A25-A293-A55F-0917-1B9C25DAB1D3}"/>
              </a:ext>
            </a:extLst>
          </p:cNvPr>
          <p:cNvGrpSpPr/>
          <p:nvPr/>
        </p:nvGrpSpPr>
        <p:grpSpPr>
          <a:xfrm>
            <a:off x="7343104" y="2217120"/>
            <a:ext cx="1913521" cy="3145291"/>
            <a:chOff x="3372754" y="2107747"/>
            <a:chExt cx="1913521" cy="3145291"/>
          </a:xfrm>
        </p:grpSpPr>
        <p:sp>
          <p:nvSpPr>
            <p:cNvPr id="8" name="Rectangle 7">
              <a:extLst>
                <a:ext uri="{FF2B5EF4-FFF2-40B4-BE49-F238E27FC236}">
                  <a16:creationId xmlns:a16="http://schemas.microsoft.com/office/drawing/2014/main" id="{CD1B97AA-E342-4C39-5B1D-D2A768CC502B}"/>
                </a:ext>
                <a:ext uri="{C183D7F6-B498-43B3-948B-1728B52AA6E4}">
                  <adec:decorative xmlns:adec="http://schemas.microsoft.com/office/drawing/2017/decorative" val="1"/>
                </a:ext>
              </a:extLst>
            </p:cNvPr>
            <p:cNvSpPr/>
            <p:nvPr/>
          </p:nvSpPr>
          <p:spPr bwMode="auto">
            <a:xfrm>
              <a:off x="3372754" y="2107747"/>
              <a:ext cx="1913521" cy="3145291"/>
            </a:xfrm>
            <a:prstGeom prst="rect">
              <a:avLst/>
            </a:prstGeom>
            <a:solidFill>
              <a:srgbClr val="FFFFFF"/>
            </a:solidFill>
            <a:ln w="38100">
              <a:noFill/>
            </a:ln>
          </p:spPr>
          <p:txBody>
            <a:bodyPr rot="0" spcFirstLastPara="0" vert="horz" wrap="square" lIns="182880" tIns="146304" rIns="182880" bIns="146304" numCol="1" spcCol="0" rtlCol="0" fromWordArt="0" anchor="ctr" anchorCtr="0" forceAA="0" compatLnSpc="1">
              <a:prstTxWarp prst="textNoShape">
                <a:avLst/>
              </a:prstTxWarp>
              <a:noAutofit/>
            </a:bodyPr>
            <a:lstStyle/>
            <a:p>
              <a:pPr marL="228600" indent="-228600" defTabSz="932742">
                <a:spcBef>
                  <a:spcPts val="600"/>
                </a:spcBef>
                <a:spcAft>
                  <a:spcPts val="600"/>
                </a:spcAft>
                <a:buSzPct val="90000"/>
                <a:buFont typeface="Arial" panose="020B0604020202020204" pitchFamily="34" charset="0"/>
                <a:buChar char="•"/>
              </a:pPr>
              <a:endParaRPr lang="en-US" sz="1400" b="1" err="1"/>
            </a:p>
          </p:txBody>
        </p:sp>
        <p:sp>
          <p:nvSpPr>
            <p:cNvPr id="12" name="Text Placeholder 4">
              <a:extLst>
                <a:ext uri="{FF2B5EF4-FFF2-40B4-BE49-F238E27FC236}">
                  <a16:creationId xmlns:a16="http://schemas.microsoft.com/office/drawing/2014/main" id="{9C90EAEF-E238-50E7-3BC3-434BF7597E00}"/>
                </a:ext>
              </a:extLst>
            </p:cNvPr>
            <p:cNvSpPr txBox="1">
              <a:spLocks/>
            </p:cNvSpPr>
            <p:nvPr/>
          </p:nvSpPr>
          <p:spPr>
            <a:xfrm>
              <a:off x="3439925" y="2734411"/>
              <a:ext cx="1764792" cy="2434990"/>
            </a:xfrm>
            <a:prstGeom prst="rect">
              <a:avLst/>
            </a:prstGeom>
            <a:solidFill>
              <a:schemeClr val="bg1">
                <a:lumMod val="95000"/>
              </a:schemeClr>
            </a:solidFill>
            <a:ln>
              <a:noFill/>
            </a:ln>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None/>
                <a:defRPr/>
              </a:pPr>
              <a:endParaRPr lang="en-US" sz="800" b="1" dirty="0">
                <a:solidFill>
                  <a:srgbClr val="000000"/>
                </a:solidFill>
                <a:latin typeface="Segoe UI"/>
              </a:endParaRPr>
            </a:p>
            <a:p>
              <a:pPr marL="0" indent="0" defTabSz="914400">
                <a:spcBef>
                  <a:spcPts val="0"/>
                </a:spcBef>
                <a:buSzTx/>
                <a:buNone/>
                <a:defRPr/>
              </a:pPr>
              <a:endParaRPr lang="en-US" sz="800" b="1" dirty="0">
                <a:solidFill>
                  <a:srgbClr val="000000"/>
                </a:solidFill>
                <a:latin typeface="Segoe UI"/>
              </a:endParaRPr>
            </a:p>
            <a:p>
              <a:pPr marL="0" indent="0" defTabSz="914400">
                <a:spcBef>
                  <a:spcPts val="0"/>
                </a:spcBef>
                <a:buSzTx/>
                <a:buNone/>
                <a:defRPr/>
              </a:pPr>
              <a:endParaRPr lang="en-US" sz="800" b="1" dirty="0">
                <a:solidFill>
                  <a:srgbClr val="000000"/>
                </a:solidFill>
                <a:latin typeface="Segoe UI"/>
              </a:endParaRPr>
            </a:p>
            <a:p>
              <a:pPr marL="0" indent="0" defTabSz="914400">
                <a:spcBef>
                  <a:spcPts val="0"/>
                </a:spcBef>
                <a:buSzTx/>
                <a:buNone/>
                <a:defRPr/>
              </a:pPr>
              <a:endParaRPr lang="en-US" sz="800" b="1" dirty="0">
                <a:solidFill>
                  <a:srgbClr val="000000"/>
                </a:solidFill>
                <a:latin typeface="Segoe UI"/>
              </a:endParaRPr>
            </a:p>
          </p:txBody>
        </p:sp>
        <p:sp>
          <p:nvSpPr>
            <p:cNvPr id="19" name="Text Placeholder 7">
              <a:extLst>
                <a:ext uri="{FF2B5EF4-FFF2-40B4-BE49-F238E27FC236}">
                  <a16:creationId xmlns:a16="http://schemas.microsoft.com/office/drawing/2014/main" id="{485472C2-0EBC-C0B7-954A-A7BEC4631554}"/>
                </a:ext>
              </a:extLst>
            </p:cNvPr>
            <p:cNvSpPr txBox="1">
              <a:spLocks/>
            </p:cNvSpPr>
            <p:nvPr/>
          </p:nvSpPr>
          <p:spPr>
            <a:xfrm>
              <a:off x="3372754" y="2295499"/>
              <a:ext cx="1831963" cy="276999"/>
            </a:xfrm>
            <a:prstGeom prst="rect">
              <a:avLst/>
            </a:prstGeom>
            <a:ln>
              <a:noFill/>
            </a:ln>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US" sz="1800" dirty="0"/>
                <a:t>Data Analysts</a:t>
              </a:r>
            </a:p>
          </p:txBody>
        </p:sp>
      </p:grpSp>
      <p:grpSp>
        <p:nvGrpSpPr>
          <p:cNvPr id="2" name="Group 1" descr="Icons representing decision maker tools, Power BI and Microsoft 365.">
            <a:extLst>
              <a:ext uri="{FF2B5EF4-FFF2-40B4-BE49-F238E27FC236}">
                <a16:creationId xmlns:a16="http://schemas.microsoft.com/office/drawing/2014/main" id="{C5A746F4-B44A-3056-99D4-CFA2F215EB35}"/>
              </a:ext>
            </a:extLst>
          </p:cNvPr>
          <p:cNvGrpSpPr/>
          <p:nvPr/>
        </p:nvGrpSpPr>
        <p:grpSpPr>
          <a:xfrm>
            <a:off x="9561437" y="2181824"/>
            <a:ext cx="2067701" cy="3145291"/>
            <a:chOff x="9561437" y="2080224"/>
            <a:chExt cx="2067701" cy="3145291"/>
          </a:xfrm>
        </p:grpSpPr>
        <p:sp>
          <p:nvSpPr>
            <p:cNvPr id="37" name="Rectangle 36">
              <a:extLst>
                <a:ext uri="{FF2B5EF4-FFF2-40B4-BE49-F238E27FC236}">
                  <a16:creationId xmlns:a16="http://schemas.microsoft.com/office/drawing/2014/main" id="{0DE8EC8B-AA1A-1A56-E5A7-83F11797C267}"/>
                </a:ext>
                <a:ext uri="{C183D7F6-B498-43B3-948B-1728B52AA6E4}">
                  <adec:decorative xmlns:adec="http://schemas.microsoft.com/office/drawing/2017/decorative" val="1"/>
                </a:ext>
              </a:extLst>
            </p:cNvPr>
            <p:cNvSpPr/>
            <p:nvPr/>
          </p:nvSpPr>
          <p:spPr bwMode="auto">
            <a:xfrm>
              <a:off x="9561437" y="2080224"/>
              <a:ext cx="2067701" cy="3145291"/>
            </a:xfrm>
            <a:prstGeom prst="rect">
              <a:avLst/>
            </a:prstGeom>
            <a:solidFill>
              <a:srgbClr val="FFFFFF"/>
            </a:solidFill>
            <a:ln w="38100">
              <a:noFill/>
            </a:ln>
          </p:spPr>
          <p:txBody>
            <a:bodyPr rot="0" spcFirstLastPara="0" vert="horz" wrap="square" lIns="182880" tIns="146304" rIns="182880" bIns="146304" numCol="1" spcCol="0" rtlCol="0" fromWordArt="0" anchor="ctr" anchorCtr="0" forceAA="0" compatLnSpc="1">
              <a:prstTxWarp prst="textNoShape">
                <a:avLst/>
              </a:prstTxWarp>
              <a:noAutofit/>
            </a:bodyPr>
            <a:lstStyle/>
            <a:p>
              <a:pPr marL="228600" indent="-228600" defTabSz="932742">
                <a:spcBef>
                  <a:spcPts val="600"/>
                </a:spcBef>
                <a:spcAft>
                  <a:spcPts val="600"/>
                </a:spcAft>
                <a:buSzPct val="90000"/>
                <a:buFont typeface="Arial" panose="020B0604020202020204" pitchFamily="34" charset="0"/>
                <a:buChar char="•"/>
              </a:pPr>
              <a:endParaRPr lang="en-US" sz="1400" b="1" err="1"/>
            </a:p>
          </p:txBody>
        </p:sp>
        <p:sp>
          <p:nvSpPr>
            <p:cNvPr id="38" name="Text Placeholder 4">
              <a:extLst>
                <a:ext uri="{FF2B5EF4-FFF2-40B4-BE49-F238E27FC236}">
                  <a16:creationId xmlns:a16="http://schemas.microsoft.com/office/drawing/2014/main" id="{C3AB4659-413C-3596-C162-BB63F3546050}"/>
                </a:ext>
              </a:extLst>
            </p:cNvPr>
            <p:cNvSpPr txBox="1">
              <a:spLocks/>
            </p:cNvSpPr>
            <p:nvPr/>
          </p:nvSpPr>
          <p:spPr>
            <a:xfrm>
              <a:off x="9763834" y="2743201"/>
              <a:ext cx="1768857" cy="2434990"/>
            </a:xfrm>
            <a:prstGeom prst="rect">
              <a:avLst/>
            </a:prstGeom>
            <a:solidFill>
              <a:schemeClr val="bg1">
                <a:lumMod val="95000"/>
              </a:schemeClr>
            </a:solidFill>
            <a:ln>
              <a:noFill/>
            </a:ln>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None/>
                <a:defRPr/>
              </a:pPr>
              <a:endParaRPr lang="en-US" sz="800" b="1" dirty="0">
                <a:solidFill>
                  <a:srgbClr val="000000"/>
                </a:solidFill>
                <a:latin typeface="Segoe UI"/>
              </a:endParaRPr>
            </a:p>
            <a:p>
              <a:pPr marL="0" indent="0" defTabSz="914400">
                <a:spcBef>
                  <a:spcPts val="0"/>
                </a:spcBef>
                <a:buSzTx/>
                <a:buNone/>
                <a:defRPr/>
              </a:pPr>
              <a:endParaRPr lang="en-US" sz="800" b="1" dirty="0">
                <a:solidFill>
                  <a:srgbClr val="000000"/>
                </a:solidFill>
                <a:latin typeface="Segoe UI"/>
              </a:endParaRPr>
            </a:p>
            <a:p>
              <a:pPr marL="0" indent="0" defTabSz="914400">
                <a:spcBef>
                  <a:spcPts val="0"/>
                </a:spcBef>
                <a:buSzTx/>
                <a:buNone/>
                <a:defRPr/>
              </a:pPr>
              <a:endParaRPr lang="en-US" sz="800" b="1" dirty="0">
                <a:solidFill>
                  <a:srgbClr val="000000"/>
                </a:solidFill>
                <a:latin typeface="Segoe UI"/>
              </a:endParaRPr>
            </a:p>
            <a:p>
              <a:pPr marL="0" indent="0" defTabSz="914400">
                <a:spcBef>
                  <a:spcPts val="0"/>
                </a:spcBef>
                <a:buSzTx/>
                <a:buNone/>
                <a:defRPr/>
              </a:pPr>
              <a:endParaRPr lang="en-US" sz="800" b="1" dirty="0">
                <a:solidFill>
                  <a:srgbClr val="000000"/>
                </a:solidFill>
                <a:latin typeface="Segoe UI"/>
              </a:endParaRPr>
            </a:p>
          </p:txBody>
        </p:sp>
        <p:sp>
          <p:nvSpPr>
            <p:cNvPr id="93" name="TextBox 92">
              <a:extLst>
                <a:ext uri="{FF2B5EF4-FFF2-40B4-BE49-F238E27FC236}">
                  <a16:creationId xmlns:a16="http://schemas.microsoft.com/office/drawing/2014/main" id="{0B682E52-5EF2-E023-EFC7-34A79C654C5A}"/>
                </a:ext>
                <a:ext uri="{C183D7F6-B498-43B3-948B-1728B52AA6E4}">
                  <adec:decorative xmlns:adec="http://schemas.microsoft.com/office/drawing/2017/decorative" val="1"/>
                </a:ext>
              </a:extLst>
            </p:cNvPr>
            <p:cNvSpPr txBox="1"/>
            <p:nvPr/>
          </p:nvSpPr>
          <p:spPr>
            <a:xfrm>
              <a:off x="9763835" y="3806024"/>
              <a:ext cx="640080" cy="91440"/>
            </a:xfrm>
            <a:prstGeom prst="rect">
              <a:avLst/>
            </a:prstGeom>
            <a:noFill/>
            <a:ln>
              <a:noFill/>
            </a:ln>
          </p:spPr>
          <p:txBody>
            <a:bodyPr wrap="square" lIns="0" tIns="0" rIns="0" bIns="0">
              <a:noAutofit/>
            </a:bodyPr>
            <a:lstStyle/>
            <a:p>
              <a:pPr algn="ctr" defTabSz="914400">
                <a:defRPr/>
              </a:pPr>
              <a:endParaRPr lang="en-US" sz="900" kern="0" spc="-30">
                <a:solidFill>
                  <a:srgbClr val="000000"/>
                </a:solidFill>
              </a:endParaRPr>
            </a:p>
          </p:txBody>
        </p:sp>
        <p:sp>
          <p:nvSpPr>
            <p:cNvPr id="94" name="TextBox 93">
              <a:extLst>
                <a:ext uri="{FF2B5EF4-FFF2-40B4-BE49-F238E27FC236}">
                  <a16:creationId xmlns:a16="http://schemas.microsoft.com/office/drawing/2014/main" id="{60453A3A-FB44-1332-BE38-34F08623E492}"/>
                </a:ext>
                <a:ext uri="{C183D7F6-B498-43B3-948B-1728B52AA6E4}">
                  <adec:decorative xmlns:adec="http://schemas.microsoft.com/office/drawing/2017/decorative" val="1"/>
                </a:ext>
              </a:extLst>
            </p:cNvPr>
            <p:cNvSpPr txBox="1"/>
            <p:nvPr/>
          </p:nvSpPr>
          <p:spPr>
            <a:xfrm>
              <a:off x="10323336" y="3806024"/>
              <a:ext cx="640080" cy="91440"/>
            </a:xfrm>
            <a:prstGeom prst="rect">
              <a:avLst/>
            </a:prstGeom>
            <a:noFill/>
            <a:ln>
              <a:noFill/>
            </a:ln>
          </p:spPr>
          <p:txBody>
            <a:bodyPr wrap="square" lIns="0" tIns="0" rIns="0" bIns="0">
              <a:noAutofit/>
            </a:bodyPr>
            <a:lstStyle/>
            <a:p>
              <a:pPr algn="ctr" defTabSz="914400">
                <a:defRPr/>
              </a:pPr>
              <a:endParaRPr lang="en-US" sz="900" kern="0" spc="-30">
                <a:solidFill>
                  <a:srgbClr val="000000"/>
                </a:solidFill>
              </a:endParaRPr>
            </a:p>
          </p:txBody>
        </p:sp>
        <p:pic>
          <p:nvPicPr>
            <p:cNvPr id="102" name="Graphic 101">
              <a:extLst>
                <a:ext uri="{FF2B5EF4-FFF2-40B4-BE49-F238E27FC236}">
                  <a16:creationId xmlns:a16="http://schemas.microsoft.com/office/drawing/2014/main" id="{20F63FE8-FE2A-976E-A4CE-599D7A0549E7}"/>
                </a:ext>
                <a:ext uri="{C183D7F6-B498-43B3-948B-1728B52AA6E4}">
                  <adec:decorative xmlns:adec="http://schemas.microsoft.com/office/drawing/2017/decorative" val="1"/>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946504" y="3541429"/>
              <a:ext cx="510410" cy="510410"/>
            </a:xfrm>
            <a:prstGeom prst="rect">
              <a:avLst/>
            </a:prstGeom>
          </p:spPr>
        </p:pic>
        <p:sp>
          <p:nvSpPr>
            <p:cNvPr id="103" name="TextBox 102">
              <a:extLst>
                <a:ext uri="{FF2B5EF4-FFF2-40B4-BE49-F238E27FC236}">
                  <a16:creationId xmlns:a16="http://schemas.microsoft.com/office/drawing/2014/main" id="{6FF31DEC-38A0-E34B-3520-87D5B4F964F9}"/>
                </a:ext>
                <a:ext uri="{C183D7F6-B498-43B3-948B-1728B52AA6E4}">
                  <adec:decorative xmlns:adec="http://schemas.microsoft.com/office/drawing/2017/decorative" val="1"/>
                </a:ext>
              </a:extLst>
            </p:cNvPr>
            <p:cNvSpPr txBox="1"/>
            <p:nvPr/>
          </p:nvSpPr>
          <p:spPr>
            <a:xfrm>
              <a:off x="9835949" y="4159409"/>
              <a:ext cx="731520" cy="184666"/>
            </a:xfrm>
            <a:prstGeom prst="rect">
              <a:avLst/>
            </a:prstGeom>
            <a:noFill/>
            <a:ln>
              <a:noFill/>
            </a:ln>
          </p:spPr>
          <p:txBody>
            <a:bodyPr wrap="square" lIns="0" tIns="0" rIns="0" bIns="0">
              <a:spAutoFit/>
            </a:bodyPr>
            <a:lstStyle/>
            <a:p>
              <a:pPr algn="ctr" defTabSz="914400">
                <a:defRPr/>
              </a:pPr>
              <a:r>
                <a:rPr lang="en-US" sz="1200" kern="0" spc="-30" dirty="0"/>
                <a:t>Power BI</a:t>
              </a:r>
            </a:p>
          </p:txBody>
        </p:sp>
        <p:pic>
          <p:nvPicPr>
            <p:cNvPr id="27" name="Picture 26">
              <a:extLst>
                <a:ext uri="{FF2B5EF4-FFF2-40B4-BE49-F238E27FC236}">
                  <a16:creationId xmlns:a16="http://schemas.microsoft.com/office/drawing/2014/main" id="{09D48CF5-E2C3-D7AC-0D43-BB74DF89988A}"/>
                </a:ext>
                <a:ext uri="{C183D7F6-B498-43B3-948B-1728B52AA6E4}">
                  <adec:decorative xmlns:adec="http://schemas.microsoft.com/office/drawing/2017/decorative" val="1"/>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298" r="-298"/>
            <a:stretch/>
          </p:blipFill>
          <p:spPr bwMode="auto">
            <a:xfrm>
              <a:off x="10926913" y="3541429"/>
              <a:ext cx="434366" cy="47759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A444AD63-A1E2-12E5-2E58-3AE63CB7D8A8}"/>
                </a:ext>
                <a:ext uri="{C183D7F6-B498-43B3-948B-1728B52AA6E4}">
                  <adec:decorative xmlns:adec="http://schemas.microsoft.com/office/drawing/2017/decorative" val="1"/>
                </a:ext>
              </a:extLst>
            </p:cNvPr>
            <p:cNvSpPr txBox="1"/>
            <p:nvPr/>
          </p:nvSpPr>
          <p:spPr>
            <a:xfrm>
              <a:off x="10778336" y="4126591"/>
              <a:ext cx="731520" cy="369332"/>
            </a:xfrm>
            <a:prstGeom prst="rect">
              <a:avLst/>
            </a:prstGeom>
            <a:noFill/>
            <a:ln>
              <a:noFill/>
            </a:ln>
          </p:spPr>
          <p:txBody>
            <a:bodyPr wrap="square" lIns="0" tIns="0" rIns="0" bIns="0">
              <a:spAutoFit/>
            </a:bodyPr>
            <a:lstStyle/>
            <a:p>
              <a:pPr algn="ctr" defTabSz="914400">
                <a:defRPr/>
              </a:pPr>
              <a:r>
                <a:rPr lang="en-US" sz="1200" kern="0" spc="-30"/>
                <a:t>Microsoft 365</a:t>
              </a:r>
            </a:p>
          </p:txBody>
        </p:sp>
        <p:sp>
          <p:nvSpPr>
            <p:cNvPr id="25" name="Text Placeholder 10">
              <a:extLst>
                <a:ext uri="{FF2B5EF4-FFF2-40B4-BE49-F238E27FC236}">
                  <a16:creationId xmlns:a16="http://schemas.microsoft.com/office/drawing/2014/main" id="{A4182C09-C7B2-C626-0F5B-4851AAE99F26}"/>
                </a:ext>
              </a:extLst>
            </p:cNvPr>
            <p:cNvSpPr txBox="1">
              <a:spLocks/>
            </p:cNvSpPr>
            <p:nvPr/>
          </p:nvSpPr>
          <p:spPr>
            <a:xfrm>
              <a:off x="9721001" y="2300870"/>
              <a:ext cx="1878861" cy="276999"/>
            </a:xfrm>
            <a:prstGeom prst="rect">
              <a:avLst/>
            </a:prstGeom>
            <a:ln>
              <a:noFill/>
            </a:ln>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US" sz="1800" dirty="0"/>
                <a:t>Decision Makers</a:t>
              </a:r>
            </a:p>
          </p:txBody>
        </p:sp>
      </p:grpSp>
      <p:sp>
        <p:nvSpPr>
          <p:cNvPr id="9" name="Rectangle 8">
            <a:extLst>
              <a:ext uri="{FF2B5EF4-FFF2-40B4-BE49-F238E27FC236}">
                <a16:creationId xmlns:a16="http://schemas.microsoft.com/office/drawing/2014/main" id="{C93D88D2-706F-67A0-EDAB-6F8A70C71C75}"/>
              </a:ext>
              <a:ext uri="{C183D7F6-B498-43B3-948B-1728B52AA6E4}">
                <adec:decorative xmlns:adec="http://schemas.microsoft.com/office/drawing/2017/decorative" val="0"/>
              </a:ext>
            </a:extLst>
          </p:cNvPr>
          <p:cNvSpPr/>
          <p:nvPr/>
        </p:nvSpPr>
        <p:spPr bwMode="auto">
          <a:xfrm>
            <a:off x="0" y="5502446"/>
            <a:ext cx="12192000" cy="60899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200" kern="0" dirty="0">
                <a:latin typeface="+mj-lt"/>
                <a:cs typeface="Segoe UI" pitchFamily="34" charset="0"/>
              </a:rPr>
              <a:t>Data Stewards</a:t>
            </a:r>
          </a:p>
        </p:txBody>
      </p:sp>
      <p:pic>
        <p:nvPicPr>
          <p:cNvPr id="33" name="Graphic 32">
            <a:extLst>
              <a:ext uri="{FF2B5EF4-FFF2-40B4-BE49-F238E27FC236}">
                <a16:creationId xmlns:a16="http://schemas.microsoft.com/office/drawing/2014/main" id="{CE2C72B8-392F-F1C2-4155-45A9FFC57724}"/>
              </a:ext>
              <a:ext uri="{C183D7F6-B498-43B3-948B-1728B52AA6E4}">
                <adec:decorative xmlns:adec="http://schemas.microsoft.com/office/drawing/2017/decorative" val="1"/>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030617" y="3639053"/>
            <a:ext cx="510410" cy="510410"/>
          </a:xfrm>
          <a:prstGeom prst="rect">
            <a:avLst/>
          </a:prstGeom>
        </p:spPr>
      </p:pic>
      <p:sp>
        <p:nvSpPr>
          <p:cNvPr id="36" name="TextBox 35">
            <a:extLst>
              <a:ext uri="{FF2B5EF4-FFF2-40B4-BE49-F238E27FC236}">
                <a16:creationId xmlns:a16="http://schemas.microsoft.com/office/drawing/2014/main" id="{55392A8A-EDF1-6899-070F-5A9B71F8D9BD}"/>
              </a:ext>
              <a:ext uri="{C183D7F6-B498-43B3-948B-1728B52AA6E4}">
                <adec:decorative xmlns:adec="http://schemas.microsoft.com/office/drawing/2017/decorative" val="1"/>
              </a:ext>
            </a:extLst>
          </p:cNvPr>
          <p:cNvSpPr txBox="1"/>
          <p:nvPr/>
        </p:nvSpPr>
        <p:spPr>
          <a:xfrm>
            <a:off x="7920062" y="4257033"/>
            <a:ext cx="731520" cy="184666"/>
          </a:xfrm>
          <a:prstGeom prst="rect">
            <a:avLst/>
          </a:prstGeom>
          <a:noFill/>
          <a:ln>
            <a:noFill/>
          </a:ln>
        </p:spPr>
        <p:txBody>
          <a:bodyPr wrap="square" lIns="0" tIns="0" rIns="0" bIns="0">
            <a:spAutoFit/>
          </a:bodyPr>
          <a:lstStyle/>
          <a:p>
            <a:pPr algn="ctr" defTabSz="914400">
              <a:defRPr/>
            </a:pPr>
            <a:r>
              <a:rPr lang="en-US" sz="1200" kern="0" spc="-30" dirty="0"/>
              <a:t>Power BI</a:t>
            </a:r>
          </a:p>
        </p:txBody>
      </p:sp>
      <p:pic>
        <p:nvPicPr>
          <p:cNvPr id="39" name="Graphic 38">
            <a:extLst>
              <a:ext uri="{FF2B5EF4-FFF2-40B4-BE49-F238E27FC236}">
                <a16:creationId xmlns:a16="http://schemas.microsoft.com/office/drawing/2014/main" id="{4D33BB11-227F-CF87-AA9C-7C13BA36390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8433" y="2993260"/>
            <a:ext cx="510410" cy="510410"/>
          </a:xfrm>
          <a:prstGeom prst="rect">
            <a:avLst/>
          </a:prstGeom>
        </p:spPr>
      </p:pic>
      <p:pic>
        <p:nvPicPr>
          <p:cNvPr id="40" name="Graphic 39">
            <a:extLst>
              <a:ext uri="{FF2B5EF4-FFF2-40B4-BE49-F238E27FC236}">
                <a16:creationId xmlns:a16="http://schemas.microsoft.com/office/drawing/2014/main" id="{2E6E89C9-917A-B81A-8C30-384CBE8A1C3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18433" y="4133088"/>
            <a:ext cx="510410" cy="510410"/>
          </a:xfrm>
          <a:prstGeom prst="rect">
            <a:avLst/>
          </a:prstGeom>
        </p:spPr>
      </p:pic>
      <p:sp>
        <p:nvSpPr>
          <p:cNvPr id="41" name="TextBox 40">
            <a:extLst>
              <a:ext uri="{FF2B5EF4-FFF2-40B4-BE49-F238E27FC236}">
                <a16:creationId xmlns:a16="http://schemas.microsoft.com/office/drawing/2014/main" id="{D48D3A0C-7078-A7E1-6DAE-E309C013727E}"/>
              </a:ext>
              <a:ext uri="{C183D7F6-B498-43B3-948B-1728B52AA6E4}">
                <adec:decorative xmlns:adec="http://schemas.microsoft.com/office/drawing/2017/decorative" val="1"/>
              </a:ext>
            </a:extLst>
          </p:cNvPr>
          <p:cNvSpPr txBox="1"/>
          <p:nvPr/>
        </p:nvSpPr>
        <p:spPr>
          <a:xfrm>
            <a:off x="2916438" y="3630168"/>
            <a:ext cx="914400" cy="184666"/>
          </a:xfrm>
          <a:prstGeom prst="rect">
            <a:avLst/>
          </a:prstGeom>
          <a:noFill/>
          <a:ln>
            <a:noFill/>
          </a:ln>
        </p:spPr>
        <p:txBody>
          <a:bodyPr wrap="square" lIns="0" tIns="0" rIns="0" bIns="0">
            <a:spAutoFit/>
          </a:bodyPr>
          <a:lstStyle/>
          <a:p>
            <a:pPr algn="ctr" defTabSz="914400">
              <a:defRPr/>
            </a:pPr>
            <a:r>
              <a:rPr lang="en-US" sz="1200" kern="0" dirty="0"/>
              <a:t>Data Factory</a:t>
            </a:r>
          </a:p>
        </p:txBody>
      </p:sp>
      <p:sp>
        <p:nvSpPr>
          <p:cNvPr id="42" name="TextBox 41">
            <a:extLst>
              <a:ext uri="{FF2B5EF4-FFF2-40B4-BE49-F238E27FC236}">
                <a16:creationId xmlns:a16="http://schemas.microsoft.com/office/drawing/2014/main" id="{1A39EFA7-CB5C-F143-E2A3-B8D21A96E481}"/>
              </a:ext>
              <a:ext uri="{C183D7F6-B498-43B3-948B-1728B52AA6E4}">
                <adec:decorative xmlns:adec="http://schemas.microsoft.com/office/drawing/2017/decorative" val="1"/>
              </a:ext>
            </a:extLst>
          </p:cNvPr>
          <p:cNvSpPr txBox="1"/>
          <p:nvPr/>
        </p:nvSpPr>
        <p:spPr>
          <a:xfrm>
            <a:off x="2916438" y="4736592"/>
            <a:ext cx="914400" cy="369332"/>
          </a:xfrm>
          <a:prstGeom prst="rect">
            <a:avLst/>
          </a:prstGeom>
          <a:noFill/>
          <a:ln>
            <a:noFill/>
          </a:ln>
        </p:spPr>
        <p:txBody>
          <a:bodyPr wrap="square" lIns="0" tIns="0" rIns="0" bIns="0">
            <a:spAutoFit/>
          </a:bodyPr>
          <a:lstStyle/>
          <a:p>
            <a:pPr algn="ctr" defTabSz="914400">
              <a:defRPr/>
            </a:pPr>
            <a:r>
              <a:rPr lang="en-US" sz="1200" kern="0" dirty="0"/>
              <a:t>Data Engineering</a:t>
            </a:r>
          </a:p>
        </p:txBody>
      </p:sp>
    </p:spTree>
    <p:extLst>
      <p:ext uri="{BB962C8B-B14F-4D97-AF65-F5344CB8AC3E}">
        <p14:creationId xmlns:p14="http://schemas.microsoft.com/office/powerpoint/2010/main" val="409559509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0F13B9-D3B4-22FE-AA8E-C2BFA5A5CCCA}"/>
              </a:ext>
            </a:extLst>
          </p:cNvPr>
          <p:cNvSpPr>
            <a:spLocks noGrp="1"/>
          </p:cNvSpPr>
          <p:nvPr>
            <p:ph type="title"/>
          </p:nvPr>
        </p:nvSpPr>
        <p:spPr>
          <a:xfrm>
            <a:off x="588262" y="585216"/>
            <a:ext cx="8193024" cy="492443"/>
          </a:xfrm>
        </p:spPr>
        <p:txBody>
          <a:bodyPr/>
          <a:lstStyle/>
          <a:p>
            <a:r>
              <a:rPr lang="en-US" sz="3200" dirty="0"/>
              <a:t>Further reading</a:t>
            </a:r>
          </a:p>
        </p:txBody>
      </p:sp>
      <p:sp>
        <p:nvSpPr>
          <p:cNvPr id="15" name="Text Placeholder 14">
            <a:extLst>
              <a:ext uri="{FF2B5EF4-FFF2-40B4-BE49-F238E27FC236}">
                <a16:creationId xmlns:a16="http://schemas.microsoft.com/office/drawing/2014/main" id="{1D82F78F-9F0D-4DFD-8465-4FFD404EE2EF}"/>
              </a:ext>
            </a:extLst>
          </p:cNvPr>
          <p:cNvSpPr>
            <a:spLocks noGrp="1"/>
          </p:cNvSpPr>
          <p:nvPr>
            <p:ph type="body" sz="quarter" idx="15"/>
          </p:nvPr>
        </p:nvSpPr>
        <p:spPr/>
        <p:txBody>
          <a:bodyPr/>
          <a:lstStyle/>
          <a:p>
            <a:r>
              <a:rPr lang="en-US" sz="2200" dirty="0"/>
              <a:t>Use Apache Spark in Microsoft Fabric</a:t>
            </a:r>
          </a:p>
        </p:txBody>
      </p:sp>
      <p:sp>
        <p:nvSpPr>
          <p:cNvPr id="16" name="Text Placeholder 15">
            <a:extLst>
              <a:ext uri="{FF2B5EF4-FFF2-40B4-BE49-F238E27FC236}">
                <a16:creationId xmlns:a16="http://schemas.microsoft.com/office/drawing/2014/main" id="{82D2E965-DD20-BBAA-AFEF-D2FD9D67E52D}"/>
              </a:ext>
            </a:extLst>
          </p:cNvPr>
          <p:cNvSpPr>
            <a:spLocks noGrp="1"/>
          </p:cNvSpPr>
          <p:nvPr>
            <p:ph type="body" sz="quarter" idx="19"/>
          </p:nvPr>
        </p:nvSpPr>
        <p:spPr/>
        <p:txBody>
          <a:bodyPr/>
          <a:lstStyle/>
          <a:p>
            <a:pPr marL="0" indent="0">
              <a:buNone/>
            </a:pPr>
            <a:r>
              <a:rPr lang="en-US" sz="1800">
                <a:solidFill>
                  <a:srgbClr val="0078D4"/>
                </a:solidFill>
                <a:hlinkClick r:id="rId3">
                  <a:extLst>
                    <a:ext uri="{A12FA001-AC4F-418D-AE19-62706E023703}">
                      <ahyp:hlinkClr xmlns:ahyp="http://schemas.microsoft.com/office/drawing/2018/hyperlinkcolor" val="tx"/>
                    </a:ext>
                  </a:extLst>
                </a:hlinkClick>
              </a:rPr>
              <a:t>https://aka.ms/fabric-spark</a:t>
            </a:r>
            <a:endParaRPr lang="en-US" sz="1800" dirty="0">
              <a:solidFill>
                <a:srgbClr val="0078D4"/>
              </a:solidFill>
            </a:endParaRPr>
          </a:p>
        </p:txBody>
      </p:sp>
      <p:grpSp>
        <p:nvGrpSpPr>
          <p:cNvPr id="8" name="Group 7">
            <a:extLst>
              <a:ext uri="{FF2B5EF4-FFF2-40B4-BE49-F238E27FC236}">
                <a16:creationId xmlns:a16="http://schemas.microsoft.com/office/drawing/2014/main" id="{0023605B-BD43-98DE-F89E-DE08027A132C}"/>
              </a:ext>
              <a:ext uri="{C183D7F6-B498-43B3-948B-1728B52AA6E4}">
                <adec:decorative xmlns:adec="http://schemas.microsoft.com/office/drawing/2017/decorative" val="1"/>
              </a:ext>
            </a:extLst>
          </p:cNvPr>
          <p:cNvGrpSpPr/>
          <p:nvPr/>
        </p:nvGrpSpPr>
        <p:grpSpPr>
          <a:xfrm>
            <a:off x="7327477" y="1744236"/>
            <a:ext cx="3624686" cy="3624684"/>
            <a:chOff x="7449714" y="1812498"/>
            <a:chExt cx="3624686" cy="3624684"/>
          </a:xfrm>
        </p:grpSpPr>
        <p:sp>
          <p:nvSpPr>
            <p:cNvPr id="5" name="Oval 4">
              <a:extLst>
                <a:ext uri="{FF2B5EF4-FFF2-40B4-BE49-F238E27FC236}">
                  <a16:creationId xmlns:a16="http://schemas.microsoft.com/office/drawing/2014/main" id="{0BB2958E-2FA3-2A32-DC99-61E8888F6267}"/>
                </a:ext>
              </a:extLst>
            </p:cNvPr>
            <p:cNvSpPr/>
            <p:nvPr/>
          </p:nvSpPr>
          <p:spPr bwMode="auto">
            <a:xfrm>
              <a:off x="7449714" y="1812498"/>
              <a:ext cx="3624686" cy="3624684"/>
            </a:xfrm>
            <a:prstGeom prst="ellipse">
              <a:avLst/>
            </a:prstGeom>
            <a:solidFill>
              <a:schemeClr val="bg1"/>
            </a:solidFill>
            <a:ln>
              <a:noFill/>
              <a:headEnd type="none" w="med" len="med"/>
              <a:tailEnd type="none" w="med" len="med"/>
            </a:ln>
            <a:effectLst>
              <a:outerShdw blurRad="635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034E45B3-8087-04FA-F203-33A8D096DDC2}"/>
                </a:ext>
                <a:ext uri="{C183D7F6-B498-43B3-948B-1728B52AA6E4}">
                  <adec:decorative xmlns:adec="http://schemas.microsoft.com/office/drawing/2017/decorative" val="1"/>
                </a:ext>
              </a:extLst>
            </p:cNvPr>
            <p:cNvPicPr>
              <a:picLocks/>
            </p:cNvPicPr>
            <p:nvPr/>
          </p:nvPicPr>
          <p:blipFill rotWithShape="1">
            <a:blip r:embed="rId4">
              <a:extLst>
                <a:ext uri="{96DAC541-7B7A-43D3-8B79-37D633B846F1}">
                  <asvg:svgBlip xmlns:asvg="http://schemas.microsoft.com/office/drawing/2016/SVG/main" r:embed="rId5"/>
                </a:ext>
              </a:extLst>
            </a:blip>
            <a:srcRect/>
            <a:stretch/>
          </p:blipFill>
          <p:spPr>
            <a:xfrm>
              <a:off x="7850543" y="2213326"/>
              <a:ext cx="2823028" cy="2823028"/>
            </a:xfrm>
            <a:prstGeom prst="rect">
              <a:avLst/>
            </a:prstGeom>
          </p:spPr>
        </p:pic>
      </p:grpSp>
    </p:spTree>
    <p:extLst>
      <p:ext uri="{BB962C8B-B14F-4D97-AF65-F5344CB8AC3E}">
        <p14:creationId xmlns:p14="http://schemas.microsoft.com/office/powerpoint/2010/main" val="42471105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F348F05E-82B2-EEC6-1400-B2CC64B0FDCB}"/>
              </a:ext>
            </a:extLst>
          </p:cNvPr>
          <p:cNvSpPr>
            <a:spLocks noGrp="1"/>
          </p:cNvSpPr>
          <p:nvPr>
            <p:ph type="title"/>
          </p:nvPr>
        </p:nvSpPr>
        <p:spPr>
          <a:xfrm>
            <a:off x="588262" y="585216"/>
            <a:ext cx="8193024" cy="492443"/>
          </a:xfrm>
        </p:spPr>
        <p:txBody>
          <a:bodyPr/>
          <a:lstStyle/>
          <a:p>
            <a:r>
              <a:rPr lang="en-US" sz="3200" dirty="0"/>
              <a:t>Enable and use Microsoft Fabric</a:t>
            </a:r>
          </a:p>
        </p:txBody>
      </p:sp>
      <p:sp>
        <p:nvSpPr>
          <p:cNvPr id="16" name="Text Placeholder 15">
            <a:extLst>
              <a:ext uri="{FF2B5EF4-FFF2-40B4-BE49-F238E27FC236}">
                <a16:creationId xmlns:a16="http://schemas.microsoft.com/office/drawing/2014/main" id="{7101B9FD-14E9-DCAB-63E1-E0D1FAFC3787}"/>
              </a:ext>
            </a:extLst>
          </p:cNvPr>
          <p:cNvSpPr>
            <a:spLocks noGrp="1"/>
          </p:cNvSpPr>
          <p:nvPr>
            <p:ph type="body" sz="quarter" idx="15"/>
          </p:nvPr>
        </p:nvSpPr>
        <p:spPr>
          <a:xfrm>
            <a:off x="584200" y="1594155"/>
            <a:ext cx="11044938" cy="4059316"/>
          </a:xfrm>
        </p:spPr>
        <p:txBody>
          <a:bodyPr/>
          <a:lstStyle/>
          <a:p>
            <a:pPr>
              <a:lnSpc>
                <a:spcPct val="150000"/>
              </a:lnSpc>
              <a:spcAft>
                <a:spcPts val="600"/>
              </a:spcAft>
            </a:pPr>
            <a:r>
              <a:rPr lang="en-US" sz="2800" dirty="0">
                <a:latin typeface="+mn-lt"/>
              </a:rPr>
              <a:t>Fabric must be enabled in your tenant by either:</a:t>
            </a:r>
          </a:p>
          <a:p>
            <a:pPr marL="342900" lvl="1" indent="-228600">
              <a:lnSpc>
                <a:spcPct val="150000"/>
              </a:lnSpc>
              <a:spcBef>
                <a:spcPts val="0"/>
              </a:spcBef>
              <a:spcAft>
                <a:spcPts val="600"/>
              </a:spcAft>
              <a:buFont typeface="Arial" panose="020B0604020202020204" pitchFamily="34" charset="0"/>
              <a:buChar char="•"/>
            </a:pPr>
            <a:r>
              <a:rPr lang="en-US" sz="2400" dirty="0"/>
              <a:t>Fabric admin (formerly known as Power BI admin)</a:t>
            </a:r>
          </a:p>
          <a:p>
            <a:pPr marL="342900" lvl="1" indent="-228600">
              <a:lnSpc>
                <a:spcPct val="150000"/>
              </a:lnSpc>
              <a:spcBef>
                <a:spcPts val="600"/>
              </a:spcBef>
              <a:spcAft>
                <a:spcPts val="600"/>
              </a:spcAft>
              <a:buFont typeface="Arial" panose="020B0604020202020204" pitchFamily="34" charset="0"/>
              <a:buChar char="•"/>
            </a:pPr>
            <a:r>
              <a:rPr lang="en-US" sz="2400" dirty="0"/>
              <a:t>Power Platform admin</a:t>
            </a:r>
          </a:p>
          <a:p>
            <a:pPr marL="342900" lvl="1" indent="-228600">
              <a:lnSpc>
                <a:spcPct val="150000"/>
              </a:lnSpc>
              <a:spcBef>
                <a:spcPts val="600"/>
              </a:spcBef>
              <a:spcAft>
                <a:spcPts val="600"/>
              </a:spcAft>
              <a:buFont typeface="Arial" panose="020B0604020202020204" pitchFamily="34" charset="0"/>
              <a:buChar char="•"/>
            </a:pPr>
            <a:r>
              <a:rPr lang="en-US" sz="2400" dirty="0"/>
              <a:t>Microsoft 365 admin</a:t>
            </a:r>
          </a:p>
          <a:p>
            <a:pPr>
              <a:lnSpc>
                <a:spcPct val="150000"/>
              </a:lnSpc>
              <a:spcBef>
                <a:spcPts val="600"/>
              </a:spcBef>
              <a:spcAft>
                <a:spcPts val="600"/>
              </a:spcAft>
            </a:pPr>
            <a:r>
              <a:rPr lang="en-US" sz="2800" dirty="0">
                <a:latin typeface="+mn-lt"/>
              </a:rPr>
              <a:t>Workspaces must then be assigned to Premium per capacity or Fabric license mode.</a:t>
            </a:r>
          </a:p>
        </p:txBody>
      </p:sp>
    </p:spTree>
    <p:extLst>
      <p:ext uri="{BB962C8B-B14F-4D97-AF65-F5344CB8AC3E}">
        <p14:creationId xmlns:p14="http://schemas.microsoft.com/office/powerpoint/2010/main" val="11988698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48F05E-82B2-EEC6-1400-B2CC64B0FDCB}"/>
              </a:ext>
            </a:extLst>
          </p:cNvPr>
          <p:cNvSpPr>
            <a:spLocks noGrp="1"/>
          </p:cNvSpPr>
          <p:nvPr>
            <p:ph type="title"/>
          </p:nvPr>
        </p:nvSpPr>
        <p:spPr>
          <a:xfrm>
            <a:off x="588262" y="585216"/>
            <a:ext cx="8193024" cy="492443"/>
          </a:xfrm>
        </p:spPr>
        <p:txBody>
          <a:bodyPr/>
          <a:lstStyle/>
          <a:p>
            <a:r>
              <a:rPr lang="en-US" sz="3200" dirty="0"/>
              <a:t>Knowledge check</a:t>
            </a:r>
          </a:p>
        </p:txBody>
      </p:sp>
      <p:sp>
        <p:nvSpPr>
          <p:cNvPr id="37" name="Text Placeholder 36">
            <a:extLst>
              <a:ext uri="{FF2B5EF4-FFF2-40B4-BE49-F238E27FC236}">
                <a16:creationId xmlns:a16="http://schemas.microsoft.com/office/drawing/2014/main" id="{EE854004-C424-D4D2-5782-68B791745742}"/>
              </a:ext>
            </a:extLst>
          </p:cNvPr>
          <p:cNvSpPr>
            <a:spLocks noGrp="1"/>
          </p:cNvSpPr>
          <p:nvPr>
            <p:ph type="body" sz="quarter" idx="17"/>
          </p:nvPr>
        </p:nvSpPr>
        <p:spPr>
          <a:xfrm>
            <a:off x="1235075" y="1594151"/>
            <a:ext cx="8778782" cy="246221"/>
          </a:xfrm>
        </p:spPr>
        <p:txBody>
          <a:bodyPr/>
          <a:lstStyle/>
          <a:p>
            <a:r>
              <a:rPr lang="en-US" sz="1600" spc="0" dirty="0"/>
              <a:t>Which of the following is a key benefit of using Microsoft Fabric in data projects?</a:t>
            </a:r>
          </a:p>
        </p:txBody>
      </p:sp>
      <p:sp>
        <p:nvSpPr>
          <p:cNvPr id="36" name="Text Placeholder 35">
            <a:extLst>
              <a:ext uri="{FF2B5EF4-FFF2-40B4-BE49-F238E27FC236}">
                <a16:creationId xmlns:a16="http://schemas.microsoft.com/office/drawing/2014/main" id="{601B1269-D042-101A-EAC6-8FF823AFA1B5}"/>
              </a:ext>
            </a:extLst>
          </p:cNvPr>
          <p:cNvSpPr>
            <a:spLocks noGrp="1"/>
          </p:cNvSpPr>
          <p:nvPr>
            <p:ph type="body" sz="quarter" idx="15"/>
          </p:nvPr>
        </p:nvSpPr>
        <p:spPr>
          <a:xfrm>
            <a:off x="1237265" y="1887804"/>
            <a:ext cx="8775098" cy="1092607"/>
          </a:xfrm>
        </p:spPr>
        <p:txBody>
          <a:bodyPr lIns="0" tIns="0" rIns="0" bIns="0"/>
          <a:lstStyle/>
          <a:p>
            <a:pPr marL="288925" indent="-288925">
              <a:spcBef>
                <a:spcPts val="300"/>
              </a:spcBef>
              <a:spcAft>
                <a:spcPts val="600"/>
              </a:spcAft>
              <a:buSzTx/>
              <a:buFont typeface="Wingdings" panose="05000000000000000000" pitchFamily="2" charset="2"/>
              <a:buChar char="q"/>
              <a:defRPr/>
            </a:pPr>
            <a:r>
              <a:rPr lang="en-US" dirty="0">
                <a:solidFill>
                  <a:srgbClr val="171717"/>
                </a:solidFill>
              </a:rPr>
              <a:t>It allows data professionals to work on data projects independently, without the need for collaboration</a:t>
            </a:r>
          </a:p>
          <a:p>
            <a:pPr marL="288925" indent="-288925">
              <a:spcBef>
                <a:spcPts val="300"/>
              </a:spcBef>
              <a:spcAft>
                <a:spcPts val="600"/>
              </a:spcAft>
              <a:buSzTx/>
              <a:buFont typeface="Wingdings" panose="05000000000000000000" pitchFamily="2" charset="2"/>
              <a:buChar char="q"/>
              <a:defRPr/>
            </a:pPr>
            <a:r>
              <a:rPr lang="en-US" dirty="0">
                <a:solidFill>
                  <a:srgbClr val="171717"/>
                </a:solidFill>
              </a:rPr>
              <a:t>It requires duplication of data across different systems and teams to ensure data availability</a:t>
            </a:r>
          </a:p>
          <a:p>
            <a:pPr marL="288925" indent="-288925">
              <a:spcBef>
                <a:spcPts val="300"/>
              </a:spcBef>
              <a:spcAft>
                <a:spcPts val="600"/>
              </a:spcAft>
              <a:buSzTx/>
              <a:buFont typeface="Wingdings" panose="05000000000000000000" pitchFamily="2" charset="2"/>
              <a:buChar char="q"/>
              <a:defRPr/>
            </a:pPr>
            <a:r>
              <a:rPr lang="en-US" dirty="0">
                <a:solidFill>
                  <a:srgbClr val="171717"/>
                </a:solidFill>
              </a:rPr>
              <a:t>It provides a single, integrated environment for data professionals and the business to collaborate on data projects</a:t>
            </a:r>
          </a:p>
        </p:txBody>
      </p:sp>
      <p:sp>
        <p:nvSpPr>
          <p:cNvPr id="42" name="Graphic 26" descr="Check mark">
            <a:extLst>
              <a:ext uri="{FF2B5EF4-FFF2-40B4-BE49-F238E27FC236}">
                <a16:creationId xmlns:a16="http://schemas.microsoft.com/office/drawing/2014/main" id="{79E46B1F-26C7-C993-78B0-3B8C748E8A9A}"/>
              </a:ext>
              <a:ext uri="{C183D7F6-B498-43B3-948B-1728B52AA6E4}">
                <adec:decorative xmlns:adec="http://schemas.microsoft.com/office/drawing/2017/decorative" val="0"/>
              </a:ext>
            </a:extLst>
          </p:cNvPr>
          <p:cNvSpPr/>
          <p:nvPr/>
        </p:nvSpPr>
        <p:spPr>
          <a:xfrm>
            <a:off x="1240116" y="2544797"/>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
        <p:nvSpPr>
          <p:cNvPr id="40" name="Text Placeholder 39">
            <a:extLst>
              <a:ext uri="{FF2B5EF4-FFF2-40B4-BE49-F238E27FC236}">
                <a16:creationId xmlns:a16="http://schemas.microsoft.com/office/drawing/2014/main" id="{F1D17D02-81B3-7829-B9A7-35821002F36F}"/>
              </a:ext>
            </a:extLst>
          </p:cNvPr>
          <p:cNvSpPr>
            <a:spLocks noGrp="1"/>
          </p:cNvSpPr>
          <p:nvPr>
            <p:ph type="body" sz="quarter" idx="22"/>
          </p:nvPr>
        </p:nvSpPr>
        <p:spPr>
          <a:xfrm>
            <a:off x="1235075" y="3042690"/>
            <a:ext cx="8778782" cy="246221"/>
          </a:xfrm>
        </p:spPr>
        <p:txBody>
          <a:bodyPr/>
          <a:lstStyle/>
          <a:p>
            <a:r>
              <a:rPr lang="en-US" sz="1600" spc="0" dirty="0"/>
              <a:t>How do compute engines in Fabric interact with data stored in </a:t>
            </a:r>
            <a:r>
              <a:rPr lang="en-US" sz="1600" spc="0" dirty="0" err="1"/>
              <a:t>OneLake</a:t>
            </a:r>
            <a:r>
              <a:rPr lang="en-US" sz="1600" spc="0" dirty="0"/>
              <a:t>?</a:t>
            </a:r>
          </a:p>
        </p:txBody>
      </p:sp>
      <p:sp>
        <p:nvSpPr>
          <p:cNvPr id="41" name="Text Placeholder 40">
            <a:extLst>
              <a:ext uri="{FF2B5EF4-FFF2-40B4-BE49-F238E27FC236}">
                <a16:creationId xmlns:a16="http://schemas.microsoft.com/office/drawing/2014/main" id="{B2E7E3C3-3764-D0B0-71C2-50B5A2175328}"/>
              </a:ext>
            </a:extLst>
          </p:cNvPr>
          <p:cNvSpPr>
            <a:spLocks noGrp="1"/>
          </p:cNvSpPr>
          <p:nvPr>
            <p:ph type="body" sz="quarter" idx="23"/>
          </p:nvPr>
        </p:nvSpPr>
        <p:spPr>
          <a:xfrm>
            <a:off x="1237265" y="3390537"/>
            <a:ext cx="8775098" cy="877163"/>
          </a:xfrm>
        </p:spPr>
        <p:txBody>
          <a:bodyPr lIns="0" tIns="0" rIns="0" bIns="0"/>
          <a:lstStyle/>
          <a:p>
            <a:pPr marL="288925" indent="-288925">
              <a:spcBef>
                <a:spcPts val="300"/>
              </a:spcBef>
              <a:spcAft>
                <a:spcPts val="600"/>
              </a:spcAft>
              <a:buSzTx/>
              <a:buFont typeface="Wingdings" panose="05000000000000000000" pitchFamily="2" charset="2"/>
              <a:buChar char="q"/>
              <a:defRPr/>
            </a:pPr>
            <a:r>
              <a:rPr lang="en-US" dirty="0">
                <a:solidFill>
                  <a:srgbClr val="171717"/>
                </a:solidFill>
              </a:rPr>
              <a:t>Compute engines can directly access data in </a:t>
            </a:r>
            <a:r>
              <a:rPr lang="en-US" dirty="0" err="1">
                <a:solidFill>
                  <a:srgbClr val="171717"/>
                </a:solidFill>
              </a:rPr>
              <a:t>OneLake</a:t>
            </a:r>
            <a:r>
              <a:rPr lang="en-US" dirty="0">
                <a:solidFill>
                  <a:srgbClr val="171717"/>
                </a:solidFill>
              </a:rPr>
              <a:t> without the need for duplication or movement</a:t>
            </a:r>
          </a:p>
          <a:p>
            <a:pPr marL="288925" indent="-288925">
              <a:spcBef>
                <a:spcPts val="300"/>
              </a:spcBef>
              <a:spcAft>
                <a:spcPts val="600"/>
              </a:spcAft>
              <a:buSzTx/>
              <a:buFont typeface="Wingdings" panose="05000000000000000000" pitchFamily="2" charset="2"/>
              <a:buChar char="q"/>
              <a:defRPr/>
            </a:pPr>
            <a:r>
              <a:rPr lang="en-US" dirty="0" err="1">
                <a:solidFill>
                  <a:srgbClr val="171717"/>
                </a:solidFill>
              </a:rPr>
              <a:t>OneLake</a:t>
            </a:r>
            <a:r>
              <a:rPr lang="en-US" dirty="0">
                <a:solidFill>
                  <a:srgbClr val="171717"/>
                </a:solidFill>
              </a:rPr>
              <a:t> automatically converts data into csv format for seamless integration with compute engines</a:t>
            </a:r>
          </a:p>
          <a:p>
            <a:pPr marL="288925" indent="-288925">
              <a:spcBef>
                <a:spcPts val="300"/>
              </a:spcBef>
              <a:spcAft>
                <a:spcPts val="600"/>
              </a:spcAft>
              <a:buSzTx/>
              <a:buFont typeface="Wingdings" panose="05000000000000000000" pitchFamily="2" charset="2"/>
              <a:buChar char="q"/>
              <a:defRPr/>
            </a:pPr>
            <a:r>
              <a:rPr lang="en-US" dirty="0">
                <a:solidFill>
                  <a:srgbClr val="171717"/>
                </a:solidFill>
              </a:rPr>
              <a:t>Compute engines in Fabric can only interact with a limited subset of data formats within </a:t>
            </a:r>
            <a:r>
              <a:rPr lang="en-US" dirty="0" err="1">
                <a:solidFill>
                  <a:srgbClr val="171717"/>
                </a:solidFill>
              </a:rPr>
              <a:t>OneLake</a:t>
            </a:r>
            <a:endParaRPr lang="en-US" dirty="0">
              <a:solidFill>
                <a:srgbClr val="171717"/>
              </a:solidFill>
            </a:endParaRPr>
          </a:p>
        </p:txBody>
      </p:sp>
      <p:sp>
        <p:nvSpPr>
          <p:cNvPr id="43" name="Graphic 26" descr="Check mark">
            <a:extLst>
              <a:ext uri="{FF2B5EF4-FFF2-40B4-BE49-F238E27FC236}">
                <a16:creationId xmlns:a16="http://schemas.microsoft.com/office/drawing/2014/main" id="{049319BE-B316-2790-B75B-42641AE91E08}"/>
              </a:ext>
              <a:ext uri="{C183D7F6-B498-43B3-948B-1728B52AA6E4}">
                <adec:decorative xmlns:adec="http://schemas.microsoft.com/office/drawing/2017/decorative" val="0"/>
              </a:ext>
            </a:extLst>
          </p:cNvPr>
          <p:cNvSpPr/>
          <p:nvPr/>
        </p:nvSpPr>
        <p:spPr>
          <a:xfrm>
            <a:off x="1235075" y="338243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
        <p:nvSpPr>
          <p:cNvPr id="38" name="Text Placeholder 37">
            <a:extLst>
              <a:ext uri="{FF2B5EF4-FFF2-40B4-BE49-F238E27FC236}">
                <a16:creationId xmlns:a16="http://schemas.microsoft.com/office/drawing/2014/main" id="{EAED4EEE-6EF9-4ED3-4F03-5D0CC3F3D3C3}"/>
              </a:ext>
            </a:extLst>
          </p:cNvPr>
          <p:cNvSpPr>
            <a:spLocks noGrp="1"/>
          </p:cNvSpPr>
          <p:nvPr>
            <p:ph type="body" sz="quarter" idx="20"/>
          </p:nvPr>
        </p:nvSpPr>
        <p:spPr>
          <a:xfrm>
            <a:off x="1235075" y="4492432"/>
            <a:ext cx="8778782" cy="246221"/>
          </a:xfrm>
        </p:spPr>
        <p:txBody>
          <a:bodyPr/>
          <a:lstStyle/>
          <a:p>
            <a:r>
              <a:rPr lang="en-US" sz="1600" dirty="0"/>
              <a:t>Which of the following Fabric experiences is used to move and transform data?</a:t>
            </a:r>
          </a:p>
        </p:txBody>
      </p:sp>
      <p:sp>
        <p:nvSpPr>
          <p:cNvPr id="39" name="Text Placeholder 38">
            <a:extLst>
              <a:ext uri="{FF2B5EF4-FFF2-40B4-BE49-F238E27FC236}">
                <a16:creationId xmlns:a16="http://schemas.microsoft.com/office/drawing/2014/main" id="{F0C70BB5-444A-7D3A-DC9B-FD0D96197130}"/>
              </a:ext>
            </a:extLst>
          </p:cNvPr>
          <p:cNvSpPr>
            <a:spLocks noGrp="1"/>
          </p:cNvSpPr>
          <p:nvPr>
            <p:ph type="body" sz="quarter" idx="21"/>
          </p:nvPr>
        </p:nvSpPr>
        <p:spPr>
          <a:xfrm>
            <a:off x="1237265" y="4792435"/>
            <a:ext cx="8775098" cy="877163"/>
          </a:xfrm>
        </p:spPr>
        <p:txBody>
          <a:bodyPr lIns="0" tIns="0" rIns="0" bIns="0"/>
          <a:lstStyle/>
          <a:p>
            <a:pPr marL="288925" indent="-288925">
              <a:spcBef>
                <a:spcPts val="300"/>
              </a:spcBef>
              <a:spcAft>
                <a:spcPts val="600"/>
              </a:spcAft>
              <a:buSzTx/>
              <a:buFont typeface="Wingdings" panose="05000000000000000000" pitchFamily="2" charset="2"/>
              <a:buChar char="q"/>
              <a:defRPr/>
            </a:pPr>
            <a:r>
              <a:rPr lang="en-US" dirty="0">
                <a:solidFill>
                  <a:srgbClr val="171717"/>
                </a:solidFill>
              </a:rPr>
              <a:t>Data Science</a:t>
            </a:r>
          </a:p>
          <a:p>
            <a:pPr marL="288925" indent="-288925">
              <a:spcBef>
                <a:spcPts val="300"/>
              </a:spcBef>
              <a:spcAft>
                <a:spcPts val="600"/>
              </a:spcAft>
              <a:buSzTx/>
              <a:buFont typeface="Wingdings" panose="05000000000000000000" pitchFamily="2" charset="2"/>
              <a:buChar char="q"/>
              <a:defRPr/>
            </a:pPr>
            <a:r>
              <a:rPr lang="en-US" dirty="0">
                <a:solidFill>
                  <a:srgbClr val="171717"/>
                </a:solidFill>
              </a:rPr>
              <a:t>Data Warehousing</a:t>
            </a:r>
          </a:p>
          <a:p>
            <a:pPr marL="288925" indent="-288925">
              <a:spcBef>
                <a:spcPts val="300"/>
              </a:spcBef>
              <a:spcAft>
                <a:spcPts val="600"/>
              </a:spcAft>
              <a:buSzTx/>
              <a:buFont typeface="Wingdings" panose="05000000000000000000" pitchFamily="2" charset="2"/>
              <a:buChar char="q"/>
              <a:defRPr/>
            </a:pPr>
            <a:r>
              <a:rPr lang="en-US" dirty="0">
                <a:solidFill>
                  <a:srgbClr val="171717"/>
                </a:solidFill>
              </a:rPr>
              <a:t>Data Factory</a:t>
            </a:r>
          </a:p>
        </p:txBody>
      </p:sp>
      <p:sp>
        <p:nvSpPr>
          <p:cNvPr id="44" name="Graphic 26" descr="Check mark">
            <a:extLst>
              <a:ext uri="{FF2B5EF4-FFF2-40B4-BE49-F238E27FC236}">
                <a16:creationId xmlns:a16="http://schemas.microsoft.com/office/drawing/2014/main" id="{074D41A9-16F9-434A-2114-ED2BC515FC03}"/>
              </a:ext>
              <a:ext uri="{C183D7F6-B498-43B3-948B-1728B52AA6E4}">
                <adec:decorative xmlns:adec="http://schemas.microsoft.com/office/drawing/2017/decorative" val="0"/>
              </a:ext>
            </a:extLst>
          </p:cNvPr>
          <p:cNvSpPr/>
          <p:nvPr/>
        </p:nvSpPr>
        <p:spPr>
          <a:xfrm>
            <a:off x="1235075" y="5461114"/>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
        <p:nvSpPr>
          <p:cNvPr id="45" name="Oval 44">
            <a:extLst>
              <a:ext uri="{FF2B5EF4-FFF2-40B4-BE49-F238E27FC236}">
                <a16:creationId xmlns:a16="http://schemas.microsoft.com/office/drawing/2014/main" id="{4861F879-FF00-2095-4376-E61FA7F94D48}"/>
              </a:ext>
              <a:ext uri="{C183D7F6-B498-43B3-948B-1728B52AA6E4}">
                <adec:decorative xmlns:adec="http://schemas.microsoft.com/office/drawing/2017/decorative" val="1"/>
              </a:ext>
            </a:extLst>
          </p:cNvPr>
          <p:cNvSpPr/>
          <p:nvPr/>
        </p:nvSpPr>
        <p:spPr bwMode="auto">
          <a:xfrm>
            <a:off x="762630" y="1542317"/>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1</a:t>
            </a:r>
            <a:endParaRPr lang="en-IN" sz="1800" b="1" dirty="0">
              <a:solidFill>
                <a:schemeClr val="tx1"/>
              </a:solidFill>
            </a:endParaRPr>
          </a:p>
        </p:txBody>
      </p:sp>
      <p:sp>
        <p:nvSpPr>
          <p:cNvPr id="46" name="Oval 45">
            <a:extLst>
              <a:ext uri="{FF2B5EF4-FFF2-40B4-BE49-F238E27FC236}">
                <a16:creationId xmlns:a16="http://schemas.microsoft.com/office/drawing/2014/main" id="{657B31EE-E836-D34B-1556-3EF5EEC9AE13}"/>
              </a:ext>
              <a:ext uri="{C183D7F6-B498-43B3-948B-1728B52AA6E4}">
                <adec:decorative xmlns:adec="http://schemas.microsoft.com/office/drawing/2017/decorative" val="1"/>
              </a:ext>
            </a:extLst>
          </p:cNvPr>
          <p:cNvSpPr/>
          <p:nvPr/>
        </p:nvSpPr>
        <p:spPr bwMode="auto">
          <a:xfrm>
            <a:off x="762630" y="2990856"/>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2</a:t>
            </a:r>
            <a:endParaRPr lang="en-IN" sz="1800" b="1" dirty="0">
              <a:solidFill>
                <a:schemeClr val="tx1"/>
              </a:solidFill>
            </a:endParaRPr>
          </a:p>
        </p:txBody>
      </p:sp>
      <p:sp>
        <p:nvSpPr>
          <p:cNvPr id="47" name="Oval 46">
            <a:extLst>
              <a:ext uri="{FF2B5EF4-FFF2-40B4-BE49-F238E27FC236}">
                <a16:creationId xmlns:a16="http://schemas.microsoft.com/office/drawing/2014/main" id="{EF75F76E-0E93-DE9A-CA66-FC6764C5D1CB}"/>
              </a:ext>
              <a:ext uri="{C183D7F6-B498-43B3-948B-1728B52AA6E4}">
                <adec:decorative xmlns:adec="http://schemas.microsoft.com/office/drawing/2017/decorative" val="1"/>
              </a:ext>
            </a:extLst>
          </p:cNvPr>
          <p:cNvSpPr/>
          <p:nvPr/>
        </p:nvSpPr>
        <p:spPr bwMode="auto">
          <a:xfrm>
            <a:off x="762630" y="4440598"/>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3</a:t>
            </a:r>
            <a:endParaRPr lang="en-IN" sz="1800" b="1" dirty="0">
              <a:solidFill>
                <a:schemeClr val="tx1"/>
              </a:solidFill>
            </a:endParaRPr>
          </a:p>
        </p:txBody>
      </p:sp>
    </p:spTree>
    <p:extLst>
      <p:ext uri="{BB962C8B-B14F-4D97-AF65-F5344CB8AC3E}">
        <p14:creationId xmlns:p14="http://schemas.microsoft.com/office/powerpoint/2010/main" val="2282569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0F13B9-D3B4-22FE-AA8E-C2BFA5A5CCCA}"/>
              </a:ext>
            </a:extLst>
          </p:cNvPr>
          <p:cNvSpPr>
            <a:spLocks noGrp="1"/>
          </p:cNvSpPr>
          <p:nvPr>
            <p:ph type="title"/>
          </p:nvPr>
        </p:nvSpPr>
        <p:spPr>
          <a:xfrm>
            <a:off x="588262" y="585216"/>
            <a:ext cx="8193024" cy="492443"/>
          </a:xfrm>
        </p:spPr>
        <p:txBody>
          <a:bodyPr/>
          <a:lstStyle/>
          <a:p>
            <a:r>
              <a:rPr lang="en-US" sz="3200" dirty="0"/>
              <a:t>Further reading</a:t>
            </a:r>
          </a:p>
        </p:txBody>
      </p:sp>
      <p:sp>
        <p:nvSpPr>
          <p:cNvPr id="15" name="Text Placeholder 14">
            <a:extLst>
              <a:ext uri="{FF2B5EF4-FFF2-40B4-BE49-F238E27FC236}">
                <a16:creationId xmlns:a16="http://schemas.microsoft.com/office/drawing/2014/main" id="{5D11EF5C-F510-E687-8770-5B9A6973D78B}"/>
              </a:ext>
            </a:extLst>
          </p:cNvPr>
          <p:cNvSpPr>
            <a:spLocks noGrp="1"/>
          </p:cNvSpPr>
          <p:nvPr>
            <p:ph type="body" sz="quarter" idx="15"/>
          </p:nvPr>
        </p:nvSpPr>
        <p:spPr>
          <a:xfrm>
            <a:off x="586389" y="1591056"/>
            <a:ext cx="8193024" cy="338554"/>
          </a:xfrm>
        </p:spPr>
        <p:txBody>
          <a:bodyPr/>
          <a:lstStyle/>
          <a:p>
            <a:r>
              <a:rPr lang="en-US" sz="2200" dirty="0"/>
              <a:t>Introduction to end-to-end analytics using Microsoft Fabric</a:t>
            </a:r>
          </a:p>
        </p:txBody>
      </p:sp>
      <p:sp>
        <p:nvSpPr>
          <p:cNvPr id="16" name="Text Placeholder 15">
            <a:extLst>
              <a:ext uri="{FF2B5EF4-FFF2-40B4-BE49-F238E27FC236}">
                <a16:creationId xmlns:a16="http://schemas.microsoft.com/office/drawing/2014/main" id="{615435FD-3F5C-27A4-BEE3-A15D635100B5}"/>
              </a:ext>
            </a:extLst>
          </p:cNvPr>
          <p:cNvSpPr>
            <a:spLocks noGrp="1"/>
          </p:cNvSpPr>
          <p:nvPr>
            <p:ph type="body" sz="quarter" idx="19"/>
          </p:nvPr>
        </p:nvSpPr>
        <p:spPr>
          <a:xfrm>
            <a:off x="586389" y="2081710"/>
            <a:ext cx="8193024" cy="276999"/>
          </a:xfrm>
        </p:spPr>
        <p:txBody>
          <a:bodyPr/>
          <a:lstStyle/>
          <a:p>
            <a:pPr marL="0" indent="0">
              <a:buNone/>
            </a:pPr>
            <a:r>
              <a:rPr lang="en-US" sz="1800" dirty="0">
                <a:solidFill>
                  <a:srgbClr val="0078D4"/>
                </a:solidFill>
                <a:hlinkClick r:id="rId3">
                  <a:extLst>
                    <a:ext uri="{A12FA001-AC4F-418D-AE19-62706E023703}">
                      <ahyp:hlinkClr xmlns:ahyp="http://schemas.microsoft.com/office/drawing/2018/hyperlinkcolor" val="tx"/>
                    </a:ext>
                  </a:extLst>
                </a:hlinkClick>
              </a:rPr>
              <a:t>https://aka.ms/fabric-intro</a:t>
            </a:r>
            <a:endParaRPr lang="en-US" sz="1800" dirty="0">
              <a:solidFill>
                <a:srgbClr val="0078D4"/>
              </a:solidFill>
            </a:endParaRPr>
          </a:p>
        </p:txBody>
      </p:sp>
      <p:grpSp>
        <p:nvGrpSpPr>
          <p:cNvPr id="2" name="Group 1">
            <a:extLst>
              <a:ext uri="{FF2B5EF4-FFF2-40B4-BE49-F238E27FC236}">
                <a16:creationId xmlns:a16="http://schemas.microsoft.com/office/drawing/2014/main" id="{3A2C1480-8615-EE86-0886-0C7DB0492FB9}"/>
              </a:ext>
              <a:ext uri="{C183D7F6-B498-43B3-948B-1728B52AA6E4}">
                <adec:decorative xmlns:adec="http://schemas.microsoft.com/office/drawing/2017/decorative" val="1"/>
              </a:ext>
            </a:extLst>
          </p:cNvPr>
          <p:cNvGrpSpPr/>
          <p:nvPr/>
        </p:nvGrpSpPr>
        <p:grpSpPr>
          <a:xfrm>
            <a:off x="7449714" y="1812498"/>
            <a:ext cx="3624686" cy="3624684"/>
            <a:chOff x="7449714" y="1812498"/>
            <a:chExt cx="3624686" cy="3624684"/>
          </a:xfrm>
        </p:grpSpPr>
        <p:sp>
          <p:nvSpPr>
            <p:cNvPr id="3" name="Oval 2">
              <a:extLst>
                <a:ext uri="{FF2B5EF4-FFF2-40B4-BE49-F238E27FC236}">
                  <a16:creationId xmlns:a16="http://schemas.microsoft.com/office/drawing/2014/main" id="{91B4B894-7F5E-5BEB-9763-201FE2D9B6A4}"/>
                </a:ext>
              </a:extLst>
            </p:cNvPr>
            <p:cNvSpPr/>
            <p:nvPr/>
          </p:nvSpPr>
          <p:spPr bwMode="auto">
            <a:xfrm>
              <a:off x="7449714" y="1812498"/>
              <a:ext cx="3624686" cy="3624684"/>
            </a:xfrm>
            <a:prstGeom prst="ellipse">
              <a:avLst/>
            </a:prstGeom>
            <a:solidFill>
              <a:schemeClr val="bg1"/>
            </a:solidFill>
            <a:ln>
              <a:noFill/>
              <a:headEnd type="none" w="med" len="med"/>
              <a:tailEnd type="none" w="med" len="med"/>
            </a:ln>
            <a:effectLst>
              <a:outerShdw blurRad="635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02D353A0-354D-D812-F326-0709A702584A}"/>
                </a:ext>
                <a:ext uri="{C183D7F6-B498-43B3-948B-1728B52AA6E4}">
                  <adec:decorative xmlns:adec="http://schemas.microsoft.com/office/drawing/2017/decorative" val="1"/>
                </a:ext>
              </a:extLst>
            </p:cNvPr>
            <p:cNvPicPr>
              <a:picLocks/>
            </p:cNvPicPr>
            <p:nvPr/>
          </p:nvPicPr>
          <p:blipFill rotWithShape="1">
            <a:blip r:embed="rId4">
              <a:extLst>
                <a:ext uri="{96DAC541-7B7A-43D3-8B79-37D633B846F1}">
                  <asvg:svgBlip xmlns:asvg="http://schemas.microsoft.com/office/drawing/2016/SVG/main" r:embed="rId5"/>
                </a:ext>
              </a:extLst>
            </a:blip>
            <a:srcRect l="3924" t="3924" r="3924" b="3924"/>
            <a:stretch/>
          </p:blipFill>
          <p:spPr>
            <a:xfrm>
              <a:off x="7961317" y="2324100"/>
              <a:ext cx="2601480" cy="2601480"/>
            </a:xfrm>
            <a:prstGeom prst="ellipse">
              <a:avLst/>
            </a:prstGeom>
          </p:spPr>
        </p:pic>
      </p:grpSp>
    </p:spTree>
    <p:extLst>
      <p:ext uri="{BB962C8B-B14F-4D97-AF65-F5344CB8AC3E}">
        <p14:creationId xmlns:p14="http://schemas.microsoft.com/office/powerpoint/2010/main" val="3291859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628632-0ECC-A45F-82C4-78ED7E7FEE82}"/>
              </a:ext>
            </a:extLst>
          </p:cNvPr>
          <p:cNvSpPr>
            <a:spLocks noGrp="1"/>
          </p:cNvSpPr>
          <p:nvPr>
            <p:ph type="title"/>
          </p:nvPr>
        </p:nvSpPr>
        <p:spPr>
          <a:xfrm>
            <a:off x="569911" y="2458720"/>
            <a:ext cx="6345239" cy="1541443"/>
          </a:xfrm>
        </p:spPr>
        <p:txBody>
          <a:bodyPr/>
          <a:lstStyle/>
          <a:p>
            <a:r>
              <a:rPr lang="en-US" dirty="0"/>
              <a:t>Get started with lakehouses in Microsoft Fabric</a:t>
            </a:r>
          </a:p>
        </p:txBody>
      </p:sp>
    </p:spTree>
    <p:extLst>
      <p:ext uri="{BB962C8B-B14F-4D97-AF65-F5344CB8AC3E}">
        <p14:creationId xmlns:p14="http://schemas.microsoft.com/office/powerpoint/2010/main" val="283804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ILT">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 id="{7C7A8ADC-1953-4E1E-A016-887750DFA1D6}" vid="{65ACAD5E-6741-4431-AA92-44F67668BD5C}"/>
    </a:ext>
  </a:extLst>
</a:theme>
</file>

<file path=ppt/theme/theme3.xml><?xml version="1.0" encoding="utf-8"?>
<a:theme xmlns:a="http://schemas.openxmlformats.org/drawingml/2006/main" name="2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4.xml><?xml version="1.0" encoding="utf-8"?>
<a:theme xmlns:a="http://schemas.openxmlformats.org/drawingml/2006/main"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 id="{29A08142-AB99-4411-AAE7-CEDF668BDF69}" vid="{B77F916D-7E22-4EF9-8BA9-EC91DF20C5E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8253</Words>
  <Application>Microsoft Office PowerPoint</Application>
  <PresentationFormat>Widescreen</PresentationFormat>
  <Paragraphs>737</Paragraphs>
  <Slides>50</Slides>
  <Notes>47</Notes>
  <HiddenSlides>1</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50</vt:i4>
      </vt:variant>
    </vt:vector>
  </HeadingPairs>
  <TitlesOfParts>
    <vt:vector size="65" baseType="lpstr">
      <vt:lpstr>Arial</vt:lpstr>
      <vt:lpstr>Calibri</vt:lpstr>
      <vt:lpstr>Consolas</vt:lpstr>
      <vt:lpstr>Segoe UI</vt:lpstr>
      <vt:lpstr>Segoe UI Black</vt:lpstr>
      <vt:lpstr>Segoe UI Bold</vt:lpstr>
      <vt:lpstr>Segoe UI Light</vt:lpstr>
      <vt:lpstr>Segoe UI Semibold</vt:lpstr>
      <vt:lpstr>SegoeUIVariable</vt:lpstr>
      <vt:lpstr>Söhne</vt:lpstr>
      <vt:lpstr>Wingdings</vt:lpstr>
      <vt:lpstr>1_LIGHT MODE</vt:lpstr>
      <vt:lpstr>ILT</vt:lpstr>
      <vt:lpstr>2_LIGHT MODE</vt:lpstr>
      <vt:lpstr>Microsoft Learn_Off-White Template</vt:lpstr>
      <vt:lpstr>DP-600: Microsoft Fabric Analytics Engineer</vt:lpstr>
      <vt:lpstr>Explore end-to-end analytics with Microsoft Fabric</vt:lpstr>
      <vt:lpstr>Learning objectives</vt:lpstr>
      <vt:lpstr>Microsoft Fabric</vt:lpstr>
      <vt:lpstr>Data teams and Fabric</vt:lpstr>
      <vt:lpstr>Enable and use Microsoft Fabric</vt:lpstr>
      <vt:lpstr>Knowledge check</vt:lpstr>
      <vt:lpstr>Further reading</vt:lpstr>
      <vt:lpstr>Get started with lakehouses in Microsoft Fabric</vt:lpstr>
      <vt:lpstr>What is a lakehouse?</vt:lpstr>
      <vt:lpstr>Work with a Fabric lakehouse</vt:lpstr>
      <vt:lpstr>Load data into a lakehouse</vt:lpstr>
      <vt:lpstr>Explore, transform, and visualize data in the lakehouse</vt:lpstr>
      <vt:lpstr>Exercise</vt:lpstr>
      <vt:lpstr>Knowledge check </vt:lpstr>
      <vt:lpstr>Recap</vt:lpstr>
      <vt:lpstr>Further reading </vt:lpstr>
      <vt:lpstr>Ingest data with Dataflow Gen2 in Microsoft Fabric</vt:lpstr>
      <vt:lpstr>Understand Dataflow Gen2</vt:lpstr>
      <vt:lpstr>Dataflow Gen2 benefits and limitations</vt:lpstr>
      <vt:lpstr>Explore Dataflow Gen2</vt:lpstr>
      <vt:lpstr>Integrate Dataflow Gen2 and pipelines</vt:lpstr>
      <vt:lpstr>Exercise</vt:lpstr>
      <vt:lpstr>Knowledge check</vt:lpstr>
      <vt:lpstr>Recap</vt:lpstr>
      <vt:lpstr>Further reading</vt:lpstr>
      <vt:lpstr>Orchestrate processes and data movement with Microsoft Fabric</vt:lpstr>
      <vt:lpstr>Pipelines in Microsoft Fabric</vt:lpstr>
      <vt:lpstr>Common Activities – copy data</vt:lpstr>
      <vt:lpstr>Use templates for common activities</vt:lpstr>
      <vt:lpstr>Run and monitor pipelines</vt:lpstr>
      <vt:lpstr>Exercise </vt:lpstr>
      <vt:lpstr>Knowledge check </vt:lpstr>
      <vt:lpstr>Recap</vt:lpstr>
      <vt:lpstr>Further Reading </vt:lpstr>
      <vt:lpstr>Use Apache Spark in Microsoft Fabric</vt:lpstr>
      <vt:lpstr>What is Apache Spark?</vt:lpstr>
      <vt:lpstr>How to use Apache Spark</vt:lpstr>
      <vt:lpstr>Prepare to use  Apache Spark</vt:lpstr>
      <vt:lpstr>Run Spark in Fabric</vt:lpstr>
      <vt:lpstr>Load data in a Spark Dataframe</vt:lpstr>
      <vt:lpstr>Transform data in a Spark Dataframe</vt:lpstr>
      <vt:lpstr>Partition the output file</vt:lpstr>
      <vt:lpstr>Work with data using Spark SQL</vt:lpstr>
      <vt:lpstr>Query data using the Spark SQL API</vt:lpstr>
      <vt:lpstr>Visualize data</vt:lpstr>
      <vt:lpstr>Exercise</vt:lpstr>
      <vt:lpstr>Knowledge check</vt:lpstr>
      <vt:lpstr>Recap</vt:lpstr>
      <vt:lpstr>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2024-01-25T16:37:43Z</dcterms:created>
  <dcterms:modified xsi:type="dcterms:W3CDTF">2024-11-18T16:09:48Z</dcterms:modified>
</cp:coreProperties>
</file>